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17"/>
  </p:normalViewPr>
  <p:slideViewPr>
    <p:cSldViewPr snapToGrid="0" snapToObjects="1">
      <p:cViewPr>
        <p:scale>
          <a:sx n="94" d="100"/>
          <a:sy n="94" d="100"/>
        </p:scale>
        <p:origin x="14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744BCA-B4B0-429D-BF91-D1A3852F0E1C}"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BC2B6952-5E4A-479B-8FE6-C46C64131D03}">
      <dgm:prSet/>
      <dgm:spPr/>
      <dgm:t>
        <a:bodyPr/>
        <a:lstStyle/>
        <a:p>
          <a:r>
            <a:rPr lang="en-US"/>
            <a:t>Stroke is a leading cause of death in the United States and is a major cause of serious disability for adults. </a:t>
          </a:r>
        </a:p>
      </dgm:t>
    </dgm:pt>
    <dgm:pt modelId="{D329F70B-83F8-47DA-8A19-956A4DC0364B}" type="parTrans" cxnId="{89EFD375-F970-45CD-B1C7-07BF1BC9AA45}">
      <dgm:prSet/>
      <dgm:spPr/>
      <dgm:t>
        <a:bodyPr/>
        <a:lstStyle/>
        <a:p>
          <a:endParaRPr lang="en-US"/>
        </a:p>
      </dgm:t>
    </dgm:pt>
    <dgm:pt modelId="{A8674479-8F23-4F49-96EE-AF79D0BB63B7}" type="sibTrans" cxnId="{89EFD375-F970-45CD-B1C7-07BF1BC9AA45}">
      <dgm:prSet/>
      <dgm:spPr/>
      <dgm:t>
        <a:bodyPr/>
        <a:lstStyle/>
        <a:p>
          <a:endParaRPr lang="en-US"/>
        </a:p>
      </dgm:t>
    </dgm:pt>
    <dgm:pt modelId="{91C24DD9-7047-4C4F-AA68-11CB7A7033F9}">
      <dgm:prSet/>
      <dgm:spPr/>
      <dgm:t>
        <a:bodyPr/>
        <a:lstStyle/>
        <a:p>
          <a:r>
            <a:rPr lang="en-US"/>
            <a:t>About 795,000 people in the United States have a stroke each year.</a:t>
          </a:r>
          <a:r>
            <a:rPr lang="en-US" baseline="30000"/>
            <a:t>  </a:t>
          </a:r>
          <a:endParaRPr lang="en-US"/>
        </a:p>
      </dgm:t>
    </dgm:pt>
    <dgm:pt modelId="{1ECFBDBF-71A1-4692-8A7C-60866CA6F76E}" type="parTrans" cxnId="{FB2C3269-6995-4CE1-8D3B-3133B52997F6}">
      <dgm:prSet/>
      <dgm:spPr/>
      <dgm:t>
        <a:bodyPr/>
        <a:lstStyle/>
        <a:p>
          <a:endParaRPr lang="en-US"/>
        </a:p>
      </dgm:t>
    </dgm:pt>
    <dgm:pt modelId="{116A6297-7BD9-4835-B9EF-55CE116069D1}" type="sibTrans" cxnId="{FB2C3269-6995-4CE1-8D3B-3133B52997F6}">
      <dgm:prSet/>
      <dgm:spPr/>
      <dgm:t>
        <a:bodyPr/>
        <a:lstStyle/>
        <a:p>
          <a:endParaRPr lang="en-US"/>
        </a:p>
      </dgm:t>
    </dgm:pt>
    <dgm:pt modelId="{3E5607DE-295C-41D1-8633-BE78CC68779B}">
      <dgm:prSet/>
      <dgm:spPr/>
      <dgm:t>
        <a:bodyPr/>
        <a:lstStyle/>
        <a:p>
          <a:r>
            <a:rPr lang="en-US" dirty="0"/>
            <a:t>Therefore, I decided to analyze the stroke dataset and determine whether certain factors can be causes of stroke.  </a:t>
          </a:r>
        </a:p>
      </dgm:t>
    </dgm:pt>
    <dgm:pt modelId="{AA5919CC-9F89-42F0-A2B9-CCE6D5DE460A}" type="parTrans" cxnId="{064D0D1F-CA1D-463B-89A8-6ABF43639277}">
      <dgm:prSet/>
      <dgm:spPr/>
      <dgm:t>
        <a:bodyPr/>
        <a:lstStyle/>
        <a:p>
          <a:endParaRPr lang="en-US"/>
        </a:p>
      </dgm:t>
    </dgm:pt>
    <dgm:pt modelId="{2444F3D5-7A53-4DFD-83C6-91F6EF95AFD5}" type="sibTrans" cxnId="{064D0D1F-CA1D-463B-89A8-6ABF43639277}">
      <dgm:prSet/>
      <dgm:spPr/>
      <dgm:t>
        <a:bodyPr/>
        <a:lstStyle/>
        <a:p>
          <a:endParaRPr lang="en-US"/>
        </a:p>
      </dgm:t>
    </dgm:pt>
    <dgm:pt modelId="{DF7C808F-F25B-4F60-A7D3-6BA92D4888B9}">
      <dgm:prSet/>
      <dgm:spPr/>
      <dgm:t>
        <a:bodyPr/>
        <a:lstStyle/>
        <a:p>
          <a:r>
            <a:rPr lang="en-US"/>
            <a:t>This will help us determine if it is possible to predict and even prevent stroke. </a:t>
          </a:r>
        </a:p>
      </dgm:t>
    </dgm:pt>
    <dgm:pt modelId="{DDC2558E-56CD-4390-B84A-0C347DAAB413}" type="parTrans" cxnId="{3187889A-537E-4398-9594-F47EEF485ECA}">
      <dgm:prSet/>
      <dgm:spPr/>
      <dgm:t>
        <a:bodyPr/>
        <a:lstStyle/>
        <a:p>
          <a:endParaRPr lang="en-US"/>
        </a:p>
      </dgm:t>
    </dgm:pt>
    <dgm:pt modelId="{97EF91DD-0535-4026-A8EA-182C42EA92A9}" type="sibTrans" cxnId="{3187889A-537E-4398-9594-F47EEF485ECA}">
      <dgm:prSet/>
      <dgm:spPr/>
      <dgm:t>
        <a:bodyPr/>
        <a:lstStyle/>
        <a:p>
          <a:endParaRPr lang="en-US"/>
        </a:p>
      </dgm:t>
    </dgm:pt>
    <dgm:pt modelId="{095D9044-A200-2C45-8EDC-2EAB52FFB066}" type="pres">
      <dgm:prSet presAssocID="{89744BCA-B4B0-429D-BF91-D1A3852F0E1C}" presName="vert0" presStyleCnt="0">
        <dgm:presLayoutVars>
          <dgm:dir/>
          <dgm:animOne val="branch"/>
          <dgm:animLvl val="lvl"/>
        </dgm:presLayoutVars>
      </dgm:prSet>
      <dgm:spPr/>
    </dgm:pt>
    <dgm:pt modelId="{471A94FB-489A-4D42-8839-F656A624DD41}" type="pres">
      <dgm:prSet presAssocID="{BC2B6952-5E4A-479B-8FE6-C46C64131D03}" presName="thickLine" presStyleLbl="alignNode1" presStyleIdx="0" presStyleCnt="4"/>
      <dgm:spPr/>
    </dgm:pt>
    <dgm:pt modelId="{B5E92439-9152-0B49-A68E-AA7247EBDECE}" type="pres">
      <dgm:prSet presAssocID="{BC2B6952-5E4A-479B-8FE6-C46C64131D03}" presName="horz1" presStyleCnt="0"/>
      <dgm:spPr/>
    </dgm:pt>
    <dgm:pt modelId="{5E405C2E-ACCE-DA46-909E-9C9E3B7A12EB}" type="pres">
      <dgm:prSet presAssocID="{BC2B6952-5E4A-479B-8FE6-C46C64131D03}" presName="tx1" presStyleLbl="revTx" presStyleIdx="0" presStyleCnt="4"/>
      <dgm:spPr/>
    </dgm:pt>
    <dgm:pt modelId="{20057F4A-3742-9342-B9AB-20757189D557}" type="pres">
      <dgm:prSet presAssocID="{BC2B6952-5E4A-479B-8FE6-C46C64131D03}" presName="vert1" presStyleCnt="0"/>
      <dgm:spPr/>
    </dgm:pt>
    <dgm:pt modelId="{84653FD0-6E40-5D45-A602-BF27DC301A79}" type="pres">
      <dgm:prSet presAssocID="{91C24DD9-7047-4C4F-AA68-11CB7A7033F9}" presName="thickLine" presStyleLbl="alignNode1" presStyleIdx="1" presStyleCnt="4"/>
      <dgm:spPr/>
    </dgm:pt>
    <dgm:pt modelId="{B977C0AD-94E4-1943-994B-E7DC8341F4AD}" type="pres">
      <dgm:prSet presAssocID="{91C24DD9-7047-4C4F-AA68-11CB7A7033F9}" presName="horz1" presStyleCnt="0"/>
      <dgm:spPr/>
    </dgm:pt>
    <dgm:pt modelId="{FBC32A3E-E2EB-314A-A6DE-C9548AE28B3A}" type="pres">
      <dgm:prSet presAssocID="{91C24DD9-7047-4C4F-AA68-11CB7A7033F9}" presName="tx1" presStyleLbl="revTx" presStyleIdx="1" presStyleCnt="4"/>
      <dgm:spPr/>
    </dgm:pt>
    <dgm:pt modelId="{ECC5D6DF-68EF-144E-B7CB-DF8CB51281B1}" type="pres">
      <dgm:prSet presAssocID="{91C24DD9-7047-4C4F-AA68-11CB7A7033F9}" presName="vert1" presStyleCnt="0"/>
      <dgm:spPr/>
    </dgm:pt>
    <dgm:pt modelId="{4041704C-8B4E-364F-8F03-731C528FC52B}" type="pres">
      <dgm:prSet presAssocID="{3E5607DE-295C-41D1-8633-BE78CC68779B}" presName="thickLine" presStyleLbl="alignNode1" presStyleIdx="2" presStyleCnt="4"/>
      <dgm:spPr/>
    </dgm:pt>
    <dgm:pt modelId="{2E62C7E2-2CE3-E247-A0B8-7F71DA6AAC6C}" type="pres">
      <dgm:prSet presAssocID="{3E5607DE-295C-41D1-8633-BE78CC68779B}" presName="horz1" presStyleCnt="0"/>
      <dgm:spPr/>
    </dgm:pt>
    <dgm:pt modelId="{414C8B34-A8A1-C541-9BC9-33C2133552A9}" type="pres">
      <dgm:prSet presAssocID="{3E5607DE-295C-41D1-8633-BE78CC68779B}" presName="tx1" presStyleLbl="revTx" presStyleIdx="2" presStyleCnt="4"/>
      <dgm:spPr/>
    </dgm:pt>
    <dgm:pt modelId="{C7BBB09B-9930-4B4E-A3F6-69B6084C5DC2}" type="pres">
      <dgm:prSet presAssocID="{3E5607DE-295C-41D1-8633-BE78CC68779B}" presName="vert1" presStyleCnt="0"/>
      <dgm:spPr/>
    </dgm:pt>
    <dgm:pt modelId="{C4D9F0C3-693B-5949-A012-FF6DE1BDBA3E}" type="pres">
      <dgm:prSet presAssocID="{DF7C808F-F25B-4F60-A7D3-6BA92D4888B9}" presName="thickLine" presStyleLbl="alignNode1" presStyleIdx="3" presStyleCnt="4"/>
      <dgm:spPr/>
    </dgm:pt>
    <dgm:pt modelId="{F64589FE-9B1B-C14E-9101-469216A62213}" type="pres">
      <dgm:prSet presAssocID="{DF7C808F-F25B-4F60-A7D3-6BA92D4888B9}" presName="horz1" presStyleCnt="0"/>
      <dgm:spPr/>
    </dgm:pt>
    <dgm:pt modelId="{05588767-C21E-6042-A43F-FC7CD3DFE344}" type="pres">
      <dgm:prSet presAssocID="{DF7C808F-F25B-4F60-A7D3-6BA92D4888B9}" presName="tx1" presStyleLbl="revTx" presStyleIdx="3" presStyleCnt="4"/>
      <dgm:spPr/>
    </dgm:pt>
    <dgm:pt modelId="{2A3EC93E-6DC9-F146-9B80-D4FD7CB2BADD}" type="pres">
      <dgm:prSet presAssocID="{DF7C808F-F25B-4F60-A7D3-6BA92D4888B9}" presName="vert1" presStyleCnt="0"/>
      <dgm:spPr/>
    </dgm:pt>
  </dgm:ptLst>
  <dgm:cxnLst>
    <dgm:cxn modelId="{064D0D1F-CA1D-463B-89A8-6ABF43639277}" srcId="{89744BCA-B4B0-429D-BF91-D1A3852F0E1C}" destId="{3E5607DE-295C-41D1-8633-BE78CC68779B}" srcOrd="2" destOrd="0" parTransId="{AA5919CC-9F89-42F0-A2B9-CCE6D5DE460A}" sibTransId="{2444F3D5-7A53-4DFD-83C6-91F6EF95AFD5}"/>
    <dgm:cxn modelId="{AECA7424-B35A-C049-8129-9E4FB946C022}" type="presOf" srcId="{DF7C808F-F25B-4F60-A7D3-6BA92D4888B9}" destId="{05588767-C21E-6042-A43F-FC7CD3DFE344}" srcOrd="0" destOrd="0" presId="urn:microsoft.com/office/officeart/2008/layout/LinedList"/>
    <dgm:cxn modelId="{A0B4943B-647F-A54F-850E-39F2991CF4E3}" type="presOf" srcId="{BC2B6952-5E4A-479B-8FE6-C46C64131D03}" destId="{5E405C2E-ACCE-DA46-909E-9C9E3B7A12EB}" srcOrd="0" destOrd="0" presId="urn:microsoft.com/office/officeart/2008/layout/LinedList"/>
    <dgm:cxn modelId="{FB2C3269-6995-4CE1-8D3B-3133B52997F6}" srcId="{89744BCA-B4B0-429D-BF91-D1A3852F0E1C}" destId="{91C24DD9-7047-4C4F-AA68-11CB7A7033F9}" srcOrd="1" destOrd="0" parTransId="{1ECFBDBF-71A1-4692-8A7C-60866CA6F76E}" sibTransId="{116A6297-7BD9-4835-B9EF-55CE116069D1}"/>
    <dgm:cxn modelId="{89EFD375-F970-45CD-B1C7-07BF1BC9AA45}" srcId="{89744BCA-B4B0-429D-BF91-D1A3852F0E1C}" destId="{BC2B6952-5E4A-479B-8FE6-C46C64131D03}" srcOrd="0" destOrd="0" parTransId="{D329F70B-83F8-47DA-8A19-956A4DC0364B}" sibTransId="{A8674479-8F23-4F49-96EE-AF79D0BB63B7}"/>
    <dgm:cxn modelId="{DA100177-3981-8B4C-B96C-67C67C23FDBC}" type="presOf" srcId="{89744BCA-B4B0-429D-BF91-D1A3852F0E1C}" destId="{095D9044-A200-2C45-8EDC-2EAB52FFB066}" srcOrd="0" destOrd="0" presId="urn:microsoft.com/office/officeart/2008/layout/LinedList"/>
    <dgm:cxn modelId="{3187889A-537E-4398-9594-F47EEF485ECA}" srcId="{89744BCA-B4B0-429D-BF91-D1A3852F0E1C}" destId="{DF7C808F-F25B-4F60-A7D3-6BA92D4888B9}" srcOrd="3" destOrd="0" parTransId="{DDC2558E-56CD-4390-B84A-0C347DAAB413}" sibTransId="{97EF91DD-0535-4026-A8EA-182C42EA92A9}"/>
    <dgm:cxn modelId="{DB578AE1-0FBE-4845-BC0E-E7938022285D}" type="presOf" srcId="{91C24DD9-7047-4C4F-AA68-11CB7A7033F9}" destId="{FBC32A3E-E2EB-314A-A6DE-C9548AE28B3A}" srcOrd="0" destOrd="0" presId="urn:microsoft.com/office/officeart/2008/layout/LinedList"/>
    <dgm:cxn modelId="{8ABB6BFF-D908-3649-99A6-2D9106A895F1}" type="presOf" srcId="{3E5607DE-295C-41D1-8633-BE78CC68779B}" destId="{414C8B34-A8A1-C541-9BC9-33C2133552A9}" srcOrd="0" destOrd="0" presId="urn:microsoft.com/office/officeart/2008/layout/LinedList"/>
    <dgm:cxn modelId="{02188F8A-DAF6-AA40-BC87-12532EE9B1E6}" type="presParOf" srcId="{095D9044-A200-2C45-8EDC-2EAB52FFB066}" destId="{471A94FB-489A-4D42-8839-F656A624DD41}" srcOrd="0" destOrd="0" presId="urn:microsoft.com/office/officeart/2008/layout/LinedList"/>
    <dgm:cxn modelId="{B12BB135-A082-6D47-BDCA-12BF05902FBE}" type="presParOf" srcId="{095D9044-A200-2C45-8EDC-2EAB52FFB066}" destId="{B5E92439-9152-0B49-A68E-AA7247EBDECE}" srcOrd="1" destOrd="0" presId="urn:microsoft.com/office/officeart/2008/layout/LinedList"/>
    <dgm:cxn modelId="{58C5089F-DDAE-8941-BFEF-0A171714DAB3}" type="presParOf" srcId="{B5E92439-9152-0B49-A68E-AA7247EBDECE}" destId="{5E405C2E-ACCE-DA46-909E-9C9E3B7A12EB}" srcOrd="0" destOrd="0" presId="urn:microsoft.com/office/officeart/2008/layout/LinedList"/>
    <dgm:cxn modelId="{0D692C06-CF38-C046-B3C5-AAABDC1A3272}" type="presParOf" srcId="{B5E92439-9152-0B49-A68E-AA7247EBDECE}" destId="{20057F4A-3742-9342-B9AB-20757189D557}" srcOrd="1" destOrd="0" presId="urn:microsoft.com/office/officeart/2008/layout/LinedList"/>
    <dgm:cxn modelId="{01789118-3DF9-6C49-A78D-4CBDE8DDBD37}" type="presParOf" srcId="{095D9044-A200-2C45-8EDC-2EAB52FFB066}" destId="{84653FD0-6E40-5D45-A602-BF27DC301A79}" srcOrd="2" destOrd="0" presId="urn:microsoft.com/office/officeart/2008/layout/LinedList"/>
    <dgm:cxn modelId="{78523DC2-C7D6-D846-8057-3E238BA7875A}" type="presParOf" srcId="{095D9044-A200-2C45-8EDC-2EAB52FFB066}" destId="{B977C0AD-94E4-1943-994B-E7DC8341F4AD}" srcOrd="3" destOrd="0" presId="urn:microsoft.com/office/officeart/2008/layout/LinedList"/>
    <dgm:cxn modelId="{37292B79-353A-4B48-976E-3163ABB4BE20}" type="presParOf" srcId="{B977C0AD-94E4-1943-994B-E7DC8341F4AD}" destId="{FBC32A3E-E2EB-314A-A6DE-C9548AE28B3A}" srcOrd="0" destOrd="0" presId="urn:microsoft.com/office/officeart/2008/layout/LinedList"/>
    <dgm:cxn modelId="{DD413EC4-9FB6-0548-9F7E-D3C52F5BF3C0}" type="presParOf" srcId="{B977C0AD-94E4-1943-994B-E7DC8341F4AD}" destId="{ECC5D6DF-68EF-144E-B7CB-DF8CB51281B1}" srcOrd="1" destOrd="0" presId="urn:microsoft.com/office/officeart/2008/layout/LinedList"/>
    <dgm:cxn modelId="{DD8DBF88-4B31-4942-9E3F-66F8730AEFD2}" type="presParOf" srcId="{095D9044-A200-2C45-8EDC-2EAB52FFB066}" destId="{4041704C-8B4E-364F-8F03-731C528FC52B}" srcOrd="4" destOrd="0" presId="urn:microsoft.com/office/officeart/2008/layout/LinedList"/>
    <dgm:cxn modelId="{5591B7A2-C552-1E41-84D8-602448B4E37C}" type="presParOf" srcId="{095D9044-A200-2C45-8EDC-2EAB52FFB066}" destId="{2E62C7E2-2CE3-E247-A0B8-7F71DA6AAC6C}" srcOrd="5" destOrd="0" presId="urn:microsoft.com/office/officeart/2008/layout/LinedList"/>
    <dgm:cxn modelId="{7C8BB225-2AFA-334B-9A05-8F3D2D641563}" type="presParOf" srcId="{2E62C7E2-2CE3-E247-A0B8-7F71DA6AAC6C}" destId="{414C8B34-A8A1-C541-9BC9-33C2133552A9}" srcOrd="0" destOrd="0" presId="urn:microsoft.com/office/officeart/2008/layout/LinedList"/>
    <dgm:cxn modelId="{36C3BFF8-6AE5-8046-A0E0-0D19A8CE3992}" type="presParOf" srcId="{2E62C7E2-2CE3-E247-A0B8-7F71DA6AAC6C}" destId="{C7BBB09B-9930-4B4E-A3F6-69B6084C5DC2}" srcOrd="1" destOrd="0" presId="urn:microsoft.com/office/officeart/2008/layout/LinedList"/>
    <dgm:cxn modelId="{DD904646-A9CC-FA4A-998C-D67EB57431DE}" type="presParOf" srcId="{095D9044-A200-2C45-8EDC-2EAB52FFB066}" destId="{C4D9F0C3-693B-5949-A012-FF6DE1BDBA3E}" srcOrd="6" destOrd="0" presId="urn:microsoft.com/office/officeart/2008/layout/LinedList"/>
    <dgm:cxn modelId="{582F0A75-88C5-8E4B-817E-6D5ED0FEF03F}" type="presParOf" srcId="{095D9044-A200-2C45-8EDC-2EAB52FFB066}" destId="{F64589FE-9B1B-C14E-9101-469216A62213}" srcOrd="7" destOrd="0" presId="urn:microsoft.com/office/officeart/2008/layout/LinedList"/>
    <dgm:cxn modelId="{0FF4F2DD-D484-8D47-A8DA-1235D61B6326}" type="presParOf" srcId="{F64589FE-9B1B-C14E-9101-469216A62213}" destId="{05588767-C21E-6042-A43F-FC7CD3DFE344}" srcOrd="0" destOrd="0" presId="urn:microsoft.com/office/officeart/2008/layout/LinedList"/>
    <dgm:cxn modelId="{74F2E948-38FF-A547-94CF-C6588CDA854D}" type="presParOf" srcId="{F64589FE-9B1B-C14E-9101-469216A62213}" destId="{2A3EC93E-6DC9-F146-9B80-D4FD7CB2BADD}"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A94FB-489A-4D42-8839-F656A624DD41}">
      <dsp:nvSpPr>
        <dsp:cNvPr id="0" name=""/>
        <dsp:cNvSpPr/>
      </dsp:nvSpPr>
      <dsp:spPr>
        <a:xfrm>
          <a:off x="0" y="0"/>
          <a:ext cx="3317493"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405C2E-ACCE-DA46-909E-9C9E3B7A12EB}">
      <dsp:nvSpPr>
        <dsp:cNvPr id="0" name=""/>
        <dsp:cNvSpPr/>
      </dsp:nvSpPr>
      <dsp:spPr>
        <a:xfrm>
          <a:off x="0" y="0"/>
          <a:ext cx="3317493" cy="999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Stroke is a leading cause of death in the United States and is a major cause of serious disability for adults. </a:t>
          </a:r>
        </a:p>
      </dsp:txBody>
      <dsp:txXfrm>
        <a:off x="0" y="0"/>
        <a:ext cx="3317493" cy="999456"/>
      </dsp:txXfrm>
    </dsp:sp>
    <dsp:sp modelId="{84653FD0-6E40-5D45-A602-BF27DC301A79}">
      <dsp:nvSpPr>
        <dsp:cNvPr id="0" name=""/>
        <dsp:cNvSpPr/>
      </dsp:nvSpPr>
      <dsp:spPr>
        <a:xfrm>
          <a:off x="0" y="999456"/>
          <a:ext cx="3317493"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C32A3E-E2EB-314A-A6DE-C9548AE28B3A}">
      <dsp:nvSpPr>
        <dsp:cNvPr id="0" name=""/>
        <dsp:cNvSpPr/>
      </dsp:nvSpPr>
      <dsp:spPr>
        <a:xfrm>
          <a:off x="0" y="999456"/>
          <a:ext cx="3317493" cy="999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About 795,000 people in the United States have a stroke each year.</a:t>
          </a:r>
          <a:r>
            <a:rPr lang="en-US" sz="1600" kern="1200" baseline="30000"/>
            <a:t>  </a:t>
          </a:r>
          <a:endParaRPr lang="en-US" sz="1600" kern="1200"/>
        </a:p>
      </dsp:txBody>
      <dsp:txXfrm>
        <a:off x="0" y="999456"/>
        <a:ext cx="3317493" cy="999456"/>
      </dsp:txXfrm>
    </dsp:sp>
    <dsp:sp modelId="{4041704C-8B4E-364F-8F03-731C528FC52B}">
      <dsp:nvSpPr>
        <dsp:cNvPr id="0" name=""/>
        <dsp:cNvSpPr/>
      </dsp:nvSpPr>
      <dsp:spPr>
        <a:xfrm>
          <a:off x="0" y="1998913"/>
          <a:ext cx="3317493"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4C8B34-A8A1-C541-9BC9-33C2133552A9}">
      <dsp:nvSpPr>
        <dsp:cNvPr id="0" name=""/>
        <dsp:cNvSpPr/>
      </dsp:nvSpPr>
      <dsp:spPr>
        <a:xfrm>
          <a:off x="0" y="1998913"/>
          <a:ext cx="3317493" cy="999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Therefore, I decided to analyze the stroke dataset and determine whether certain factors can be causes of stroke.  </a:t>
          </a:r>
        </a:p>
      </dsp:txBody>
      <dsp:txXfrm>
        <a:off x="0" y="1998913"/>
        <a:ext cx="3317493" cy="999456"/>
      </dsp:txXfrm>
    </dsp:sp>
    <dsp:sp modelId="{C4D9F0C3-693B-5949-A012-FF6DE1BDBA3E}">
      <dsp:nvSpPr>
        <dsp:cNvPr id="0" name=""/>
        <dsp:cNvSpPr/>
      </dsp:nvSpPr>
      <dsp:spPr>
        <a:xfrm>
          <a:off x="0" y="2998370"/>
          <a:ext cx="3317493"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588767-C21E-6042-A43F-FC7CD3DFE344}">
      <dsp:nvSpPr>
        <dsp:cNvPr id="0" name=""/>
        <dsp:cNvSpPr/>
      </dsp:nvSpPr>
      <dsp:spPr>
        <a:xfrm>
          <a:off x="0" y="2998370"/>
          <a:ext cx="3317493" cy="999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This will help us determine if it is possible to predict and even prevent stroke. </a:t>
          </a:r>
        </a:p>
      </dsp:txBody>
      <dsp:txXfrm>
        <a:off x="0" y="2998370"/>
        <a:ext cx="3317493" cy="99945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F94CF8-CC5E-044F-93A9-25FAD2266D4C}" type="datetimeFigureOut">
              <a:rPr lang="en-US" smtClean="0"/>
              <a:t>7/18/21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2F74BC0C-EBC1-C64A-8D9B-00765E4EE99F}"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43762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94CF8-CC5E-044F-93A9-25FAD2266D4C}" type="datetimeFigureOut">
              <a:rPr lang="en-US" smtClean="0"/>
              <a:t>7/18/21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4BC0C-EBC1-C64A-8D9B-00765E4EE99F}" type="slidenum">
              <a:rPr lang="en-US" smtClean="0"/>
              <a:t>‹#›</a:t>
            </a:fld>
            <a:endParaRPr lang="en-US"/>
          </a:p>
        </p:txBody>
      </p:sp>
    </p:spTree>
    <p:extLst>
      <p:ext uri="{BB962C8B-B14F-4D97-AF65-F5344CB8AC3E}">
        <p14:creationId xmlns:p14="http://schemas.microsoft.com/office/powerpoint/2010/main" val="2944594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94CF8-CC5E-044F-93A9-25FAD2266D4C}" type="datetimeFigureOut">
              <a:rPr lang="en-US" smtClean="0"/>
              <a:t>7/18/21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4BC0C-EBC1-C64A-8D9B-00765E4EE99F}" type="slidenum">
              <a:rPr lang="en-US" smtClean="0"/>
              <a:t>‹#›</a:t>
            </a:fld>
            <a:endParaRPr lang="en-US"/>
          </a:p>
        </p:txBody>
      </p:sp>
    </p:spTree>
    <p:extLst>
      <p:ext uri="{BB962C8B-B14F-4D97-AF65-F5344CB8AC3E}">
        <p14:creationId xmlns:p14="http://schemas.microsoft.com/office/powerpoint/2010/main" val="1956322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F94CF8-CC5E-044F-93A9-25FAD2266D4C}" type="datetimeFigureOut">
              <a:rPr lang="en-US" smtClean="0"/>
              <a:t>7/18/21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4BC0C-EBC1-C64A-8D9B-00765E4EE99F}"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040918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F94CF8-CC5E-044F-93A9-25FAD2266D4C}" type="datetimeFigureOut">
              <a:rPr lang="en-US" smtClean="0"/>
              <a:t>7/18/21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74BC0C-EBC1-C64A-8D9B-00765E4EE99F}" type="slidenum">
              <a:rPr lang="en-US" smtClean="0"/>
              <a:t>‹#›</a:t>
            </a:fld>
            <a:endParaRPr lang="en-US"/>
          </a:p>
        </p:txBody>
      </p:sp>
    </p:spTree>
    <p:extLst>
      <p:ext uri="{BB962C8B-B14F-4D97-AF65-F5344CB8AC3E}">
        <p14:creationId xmlns:p14="http://schemas.microsoft.com/office/powerpoint/2010/main" val="4158935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F94CF8-CC5E-044F-93A9-25FAD2266D4C}" type="datetimeFigureOut">
              <a:rPr lang="en-US" smtClean="0"/>
              <a:t>7/18/21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74BC0C-EBC1-C64A-8D9B-00765E4EE99F}"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27515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F94CF8-CC5E-044F-93A9-25FAD2266D4C}" type="datetimeFigureOut">
              <a:rPr lang="en-US" smtClean="0"/>
              <a:t>7/18/21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74BC0C-EBC1-C64A-8D9B-00765E4EE99F}" type="slidenum">
              <a:rPr lang="en-US" smtClean="0"/>
              <a:t>‹#›</a:t>
            </a:fld>
            <a:endParaRPr lang="en-US"/>
          </a:p>
        </p:txBody>
      </p:sp>
    </p:spTree>
    <p:extLst>
      <p:ext uri="{BB962C8B-B14F-4D97-AF65-F5344CB8AC3E}">
        <p14:creationId xmlns:p14="http://schemas.microsoft.com/office/powerpoint/2010/main" val="1054946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F94CF8-CC5E-044F-93A9-25FAD2266D4C}" type="datetimeFigureOut">
              <a:rPr lang="en-US" smtClean="0"/>
              <a:t>7/18/21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74BC0C-EBC1-C64A-8D9B-00765E4EE99F}"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41019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AAF94CF8-CC5E-044F-93A9-25FAD2266D4C}" type="datetimeFigureOut">
              <a:rPr lang="en-US" smtClean="0"/>
              <a:t>7/18/21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74BC0C-EBC1-C64A-8D9B-00765E4EE99F}" type="slidenum">
              <a:rPr lang="en-US" smtClean="0"/>
              <a:t>‹#›</a:t>
            </a:fld>
            <a:endParaRPr lang="en-US"/>
          </a:p>
        </p:txBody>
      </p:sp>
    </p:spTree>
    <p:extLst>
      <p:ext uri="{BB962C8B-B14F-4D97-AF65-F5344CB8AC3E}">
        <p14:creationId xmlns:p14="http://schemas.microsoft.com/office/powerpoint/2010/main" val="83675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F94CF8-CC5E-044F-93A9-25FAD2266D4C}" type="datetimeFigureOut">
              <a:rPr lang="en-US" smtClean="0"/>
              <a:t>7/18/21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74BC0C-EBC1-C64A-8D9B-00765E4EE99F}" type="slidenum">
              <a:rPr lang="en-US" smtClean="0"/>
              <a:t>‹#›</a:t>
            </a:fld>
            <a:endParaRPr lang="en-US"/>
          </a:p>
        </p:txBody>
      </p:sp>
    </p:spTree>
    <p:extLst>
      <p:ext uri="{BB962C8B-B14F-4D97-AF65-F5344CB8AC3E}">
        <p14:creationId xmlns:p14="http://schemas.microsoft.com/office/powerpoint/2010/main" val="1438394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F94CF8-CC5E-044F-93A9-25FAD2266D4C}" type="datetimeFigureOut">
              <a:rPr lang="en-US" smtClean="0"/>
              <a:t>7/18/21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74BC0C-EBC1-C64A-8D9B-00765E4EE99F}" type="slidenum">
              <a:rPr lang="en-US" smtClean="0"/>
              <a:t>‹#›</a:t>
            </a:fld>
            <a:endParaRPr lang="en-US"/>
          </a:p>
        </p:txBody>
      </p:sp>
    </p:spTree>
    <p:extLst>
      <p:ext uri="{BB962C8B-B14F-4D97-AF65-F5344CB8AC3E}">
        <p14:creationId xmlns:p14="http://schemas.microsoft.com/office/powerpoint/2010/main" val="3277908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AAF94CF8-CC5E-044F-93A9-25FAD2266D4C}" type="datetimeFigureOut">
              <a:rPr lang="en-US" smtClean="0"/>
              <a:t>7/18/21</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2F74BC0C-EBC1-C64A-8D9B-00765E4EE99F}"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387477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kaggle.com/fedesoriano/stroke-prediction-dataset"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A9399-A771-8940-AAB2-95F864369CA7}"/>
              </a:ext>
            </a:extLst>
          </p:cNvPr>
          <p:cNvSpPr>
            <a:spLocks noGrp="1"/>
          </p:cNvSpPr>
          <p:nvPr>
            <p:ph type="ctrTitle"/>
          </p:nvPr>
        </p:nvSpPr>
        <p:spPr>
          <a:xfrm>
            <a:off x="2141744" y="1437783"/>
            <a:ext cx="7908513" cy="2495051"/>
          </a:xfrm>
        </p:spPr>
        <p:txBody>
          <a:bodyPr anchor="b">
            <a:normAutofit/>
          </a:bodyPr>
          <a:lstStyle/>
          <a:p>
            <a:pPr algn="ctr"/>
            <a:r>
              <a:rPr lang="en-US" sz="3600" b="1"/>
              <a:t>Analysis of Stroke Dataset and Building Logistic Regression and K Means Clustering Models</a:t>
            </a:r>
            <a:br>
              <a:rPr lang="en-US" sz="3600"/>
            </a:br>
            <a:endParaRPr lang="en-US" sz="3600"/>
          </a:p>
        </p:txBody>
      </p:sp>
      <p:sp>
        <p:nvSpPr>
          <p:cNvPr id="3" name="Subtitle 2">
            <a:extLst>
              <a:ext uri="{FF2B5EF4-FFF2-40B4-BE49-F238E27FC236}">
                <a16:creationId xmlns:a16="http://schemas.microsoft.com/office/drawing/2014/main" id="{FC889855-BA43-2041-86E5-124BDBFD2B4C}"/>
              </a:ext>
            </a:extLst>
          </p:cNvPr>
          <p:cNvSpPr>
            <a:spLocks noGrp="1"/>
          </p:cNvSpPr>
          <p:nvPr>
            <p:ph type="subTitle" idx="1"/>
          </p:nvPr>
        </p:nvSpPr>
        <p:spPr>
          <a:xfrm>
            <a:off x="3416133" y="4020146"/>
            <a:ext cx="5357600" cy="1160213"/>
          </a:xfrm>
        </p:spPr>
        <p:txBody>
          <a:bodyPr anchor="t">
            <a:normAutofit/>
          </a:bodyPr>
          <a:lstStyle/>
          <a:p>
            <a:pPr algn="ctr">
              <a:lnSpc>
                <a:spcPct val="110000"/>
              </a:lnSpc>
            </a:pPr>
            <a:r>
              <a:rPr lang="en-US"/>
              <a:t>By Ameya Rajesh Kelaskar</a:t>
            </a:r>
          </a:p>
          <a:p>
            <a:pPr algn="ctr">
              <a:lnSpc>
                <a:spcPct val="110000"/>
              </a:lnSpc>
            </a:pPr>
            <a:r>
              <a:rPr lang="en-US"/>
              <a:t>School of Information Studies, Syracuse University</a:t>
            </a:r>
          </a:p>
        </p:txBody>
      </p:sp>
    </p:spTree>
    <p:extLst>
      <p:ext uri="{BB962C8B-B14F-4D97-AF65-F5344CB8AC3E}">
        <p14:creationId xmlns:p14="http://schemas.microsoft.com/office/powerpoint/2010/main" val="45960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9EEB229-3EBA-4333-B94C-ED62EC101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B4666C73-1C44-4BD3-9529-A7E02C6A8A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0" name="Picture 19">
            <a:extLst>
              <a:ext uri="{FF2B5EF4-FFF2-40B4-BE49-F238E27FC236}">
                <a16:creationId xmlns:a16="http://schemas.microsoft.com/office/drawing/2014/main" id="{723E4E2F-EA2E-477B-A595-C5A5F62E9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2" name="Rectangle 21">
            <a:extLst>
              <a:ext uri="{FF2B5EF4-FFF2-40B4-BE49-F238E27FC236}">
                <a16:creationId xmlns:a16="http://schemas.microsoft.com/office/drawing/2014/main" id="{B6500FA0-D185-45FF-9F47-EF5FB7158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273825F-243F-467C-8349-B97E81C3E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5659AF-6F61-42EF-B761-0862A79DB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84C5DD-AD64-0A4A-8F9E-DC7D3B9B45B8}"/>
              </a:ext>
            </a:extLst>
          </p:cNvPr>
          <p:cNvSpPr>
            <a:spLocks noGrp="1"/>
          </p:cNvSpPr>
          <p:nvPr>
            <p:ph type="title"/>
          </p:nvPr>
        </p:nvSpPr>
        <p:spPr>
          <a:xfrm>
            <a:off x="1969804" y="808056"/>
            <a:ext cx="3969504" cy="1077229"/>
          </a:xfrm>
        </p:spPr>
        <p:txBody>
          <a:bodyPr>
            <a:normAutofit/>
          </a:bodyPr>
          <a:lstStyle/>
          <a:p>
            <a:pPr algn="l"/>
            <a:r>
              <a:rPr lang="en-US"/>
              <a:t>Balancing the stroke variable</a:t>
            </a:r>
          </a:p>
        </p:txBody>
      </p:sp>
      <p:sp>
        <p:nvSpPr>
          <p:cNvPr id="3" name="Content Placeholder 2">
            <a:extLst>
              <a:ext uri="{FF2B5EF4-FFF2-40B4-BE49-F238E27FC236}">
                <a16:creationId xmlns:a16="http://schemas.microsoft.com/office/drawing/2014/main" id="{B12B6C8E-5DC8-4446-8CAB-4226A9B3E2DB}"/>
              </a:ext>
            </a:extLst>
          </p:cNvPr>
          <p:cNvSpPr>
            <a:spLocks noGrp="1"/>
          </p:cNvSpPr>
          <p:nvPr>
            <p:ph idx="1"/>
          </p:nvPr>
        </p:nvSpPr>
        <p:spPr>
          <a:xfrm>
            <a:off x="1969803" y="2052116"/>
            <a:ext cx="3969505" cy="3997828"/>
          </a:xfrm>
        </p:spPr>
        <p:txBody>
          <a:bodyPr>
            <a:normAutofit/>
          </a:bodyPr>
          <a:lstStyle/>
          <a:p>
            <a:r>
              <a:rPr lang="en-US" sz="1800"/>
              <a:t>I used oversampling to balance the stroke variable </a:t>
            </a:r>
          </a:p>
        </p:txBody>
      </p:sp>
      <p:pic>
        <p:nvPicPr>
          <p:cNvPr id="11" name="Picture 10" descr="Chart, bar chart&#10;&#10;Description automatically generated">
            <a:extLst>
              <a:ext uri="{FF2B5EF4-FFF2-40B4-BE49-F238E27FC236}">
                <a16:creationId xmlns:a16="http://schemas.microsoft.com/office/drawing/2014/main" id="{9F329A23-7BB0-094B-AA97-0565E48FEDB5}"/>
              </a:ext>
            </a:extLst>
          </p:cNvPr>
          <p:cNvPicPr>
            <a:picLocks noChangeAspect="1"/>
          </p:cNvPicPr>
          <p:nvPr/>
        </p:nvPicPr>
        <p:blipFill>
          <a:blip r:embed="rId5"/>
          <a:stretch>
            <a:fillRect/>
          </a:stretch>
        </p:blipFill>
        <p:spPr>
          <a:xfrm>
            <a:off x="6774026" y="3677484"/>
            <a:ext cx="3994617" cy="254656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9" name="Picture 8" descr="Chart, bar chart&#10;&#10;Description automatically generated">
            <a:extLst>
              <a:ext uri="{FF2B5EF4-FFF2-40B4-BE49-F238E27FC236}">
                <a16:creationId xmlns:a16="http://schemas.microsoft.com/office/drawing/2014/main" id="{FF3BDBC3-EC6F-BA44-8D2C-E3393ED51952}"/>
              </a:ext>
            </a:extLst>
          </p:cNvPr>
          <p:cNvPicPr>
            <a:picLocks noChangeAspect="1"/>
          </p:cNvPicPr>
          <p:nvPr/>
        </p:nvPicPr>
        <p:blipFill>
          <a:blip r:embed="rId6"/>
          <a:stretch>
            <a:fillRect/>
          </a:stretch>
        </p:blipFill>
        <p:spPr>
          <a:xfrm>
            <a:off x="6732098" y="444641"/>
            <a:ext cx="3994617" cy="244670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8" name="Rectangle 27">
            <a:extLst>
              <a:ext uri="{FF2B5EF4-FFF2-40B4-BE49-F238E27FC236}">
                <a16:creationId xmlns:a16="http://schemas.microsoft.com/office/drawing/2014/main" id="{00650157-038B-4377-BAFA-B12FF57E0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492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0C8693A-B687-4F5E-B86B-B4F11D523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D51084F9-D042-49BE-9E1A-43E583B98F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EE65CA45-264D-4FD3-9249-3CB04EC97E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E7B58214-716F-43B8-8272-85CE2B9AB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5C070E-7DB1-4147-B6A8-D14B9C40E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1070C9-36CD-4B65-8159-32499582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E9702-F5DD-1E49-A5E2-BD41A4AE21C7}"/>
              </a:ext>
            </a:extLst>
          </p:cNvPr>
          <p:cNvSpPr>
            <a:spLocks noGrp="1"/>
          </p:cNvSpPr>
          <p:nvPr>
            <p:ph type="title"/>
          </p:nvPr>
        </p:nvSpPr>
        <p:spPr>
          <a:xfrm>
            <a:off x="1969803" y="808056"/>
            <a:ext cx="8608037" cy="1077229"/>
          </a:xfrm>
        </p:spPr>
        <p:txBody>
          <a:bodyPr>
            <a:normAutofit/>
          </a:bodyPr>
          <a:lstStyle/>
          <a:p>
            <a:pPr algn="l"/>
            <a:r>
              <a:rPr lang="en-US" dirty="0"/>
              <a:t>Feature selection</a:t>
            </a:r>
          </a:p>
        </p:txBody>
      </p:sp>
      <p:sp>
        <p:nvSpPr>
          <p:cNvPr id="22" name="Content Placeholder 21">
            <a:extLst>
              <a:ext uri="{FF2B5EF4-FFF2-40B4-BE49-F238E27FC236}">
                <a16:creationId xmlns:a16="http://schemas.microsoft.com/office/drawing/2014/main" id="{8DD6E410-9640-40CC-BCFA-8C792DC97194}"/>
              </a:ext>
            </a:extLst>
          </p:cNvPr>
          <p:cNvSpPr>
            <a:spLocks noGrp="1"/>
          </p:cNvSpPr>
          <p:nvPr>
            <p:ph idx="1"/>
          </p:nvPr>
        </p:nvSpPr>
        <p:spPr>
          <a:xfrm>
            <a:off x="1975805" y="2052116"/>
            <a:ext cx="2908167" cy="3997828"/>
          </a:xfrm>
        </p:spPr>
        <p:txBody>
          <a:bodyPr>
            <a:normAutofit/>
          </a:bodyPr>
          <a:lstStyle/>
          <a:p>
            <a:r>
              <a:rPr lang="en-US" dirty="0"/>
              <a:t>I decided to eliminate all features that have zero importance, as they will not be of any use in the modelling process.</a:t>
            </a:r>
          </a:p>
          <a:p>
            <a:endParaRPr lang="en-US" sz="1600" dirty="0"/>
          </a:p>
        </p:txBody>
      </p:sp>
      <p:pic>
        <p:nvPicPr>
          <p:cNvPr id="5" name="Content Placeholder 4" descr="Table&#10;&#10;Description automatically generated">
            <a:extLst>
              <a:ext uri="{FF2B5EF4-FFF2-40B4-BE49-F238E27FC236}">
                <a16:creationId xmlns:a16="http://schemas.microsoft.com/office/drawing/2014/main" id="{25840B55-E155-6D4D-A871-8FA39CFCC1D1}"/>
              </a:ext>
            </a:extLst>
          </p:cNvPr>
          <p:cNvPicPr>
            <a:picLocks noChangeAspect="1"/>
          </p:cNvPicPr>
          <p:nvPr/>
        </p:nvPicPr>
        <p:blipFill rotWithShape="1">
          <a:blip r:embed="rId5"/>
          <a:srcRect t="2434" r="-4" b="-4"/>
          <a:stretch/>
        </p:blipFill>
        <p:spPr>
          <a:xfrm>
            <a:off x="5432992" y="2348779"/>
            <a:ext cx="4818974"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7" name="Rectangle 36">
            <a:extLst>
              <a:ext uri="{FF2B5EF4-FFF2-40B4-BE49-F238E27FC236}">
                <a16:creationId xmlns:a16="http://schemas.microsoft.com/office/drawing/2014/main" id="{89C35FB2-5194-4BE0-92D0-464E2B71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9800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12" name="Picture 1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14" name="Rectangle 1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4617F8-FFEA-C14D-A33D-DB915BF50C01}"/>
              </a:ext>
            </a:extLst>
          </p:cNvPr>
          <p:cNvSpPr>
            <a:spLocks noGrp="1"/>
          </p:cNvSpPr>
          <p:nvPr>
            <p:ph type="title"/>
          </p:nvPr>
        </p:nvSpPr>
        <p:spPr>
          <a:xfrm>
            <a:off x="2611808" y="808056"/>
            <a:ext cx="7958331" cy="1530542"/>
          </a:xfrm>
        </p:spPr>
        <p:txBody>
          <a:bodyPr>
            <a:normAutofit/>
          </a:bodyPr>
          <a:lstStyle/>
          <a:p>
            <a:pPr algn="l"/>
            <a:r>
              <a:rPr lang="en-US" sz="4800" dirty="0"/>
              <a:t>Splitting the data before training</a:t>
            </a:r>
          </a:p>
        </p:txBody>
      </p:sp>
      <p:sp>
        <p:nvSpPr>
          <p:cNvPr id="3" name="Content Placeholder 2">
            <a:extLst>
              <a:ext uri="{FF2B5EF4-FFF2-40B4-BE49-F238E27FC236}">
                <a16:creationId xmlns:a16="http://schemas.microsoft.com/office/drawing/2014/main" id="{DC0B2C23-DD91-AE46-9724-1FC6AA14C82A}"/>
              </a:ext>
            </a:extLst>
          </p:cNvPr>
          <p:cNvSpPr>
            <a:spLocks noGrp="1"/>
          </p:cNvSpPr>
          <p:nvPr>
            <p:ph idx="1"/>
          </p:nvPr>
        </p:nvSpPr>
        <p:spPr>
          <a:xfrm>
            <a:off x="2362874" y="2662280"/>
            <a:ext cx="8207265" cy="3387664"/>
          </a:xfrm>
        </p:spPr>
        <p:txBody>
          <a:bodyPr anchor="t">
            <a:normAutofit/>
          </a:bodyPr>
          <a:lstStyle/>
          <a:p>
            <a:r>
              <a:rPr lang="en-US" dirty="0"/>
              <a:t>I separated the data into X (for independent variables) and y (for the dependent variable). </a:t>
            </a:r>
          </a:p>
          <a:p>
            <a:r>
              <a:rPr lang="en-US" dirty="0"/>
              <a:t>For creating the training-test split, I used the ‘</a:t>
            </a:r>
            <a:r>
              <a:rPr lang="en-US" dirty="0" err="1"/>
              <a:t>train_test_split</a:t>
            </a:r>
            <a:r>
              <a:rPr lang="en-US" dirty="0"/>
              <a:t>’ feature in </a:t>
            </a:r>
            <a:r>
              <a:rPr lang="en-US" dirty="0" err="1"/>
              <a:t>sklearn</a:t>
            </a:r>
            <a:r>
              <a:rPr lang="en-US" dirty="0"/>
              <a:t>. My training data was 80%, testing data was 20% and the Hold-out sample was 10%. </a:t>
            </a:r>
          </a:p>
          <a:p>
            <a:r>
              <a:rPr lang="en-US" dirty="0"/>
              <a:t>This hold-out sample is data that will be unseen by the model, which we will use to determine the model performance at the end.</a:t>
            </a:r>
          </a:p>
          <a:p>
            <a:endParaRPr lang="en-US" dirty="0"/>
          </a:p>
        </p:txBody>
      </p:sp>
    </p:spTree>
    <p:extLst>
      <p:ext uri="{BB962C8B-B14F-4D97-AF65-F5344CB8AC3E}">
        <p14:creationId xmlns:p14="http://schemas.microsoft.com/office/powerpoint/2010/main" val="1351887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5E448A1-B451-4011-8679-362663945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EC79A7F0-84F4-4573-A826-7FFE90EC8B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6" name="Picture 45">
            <a:extLst>
              <a:ext uri="{FF2B5EF4-FFF2-40B4-BE49-F238E27FC236}">
                <a16:creationId xmlns:a16="http://schemas.microsoft.com/office/drawing/2014/main" id="{05967154-B8C4-4E0F-8912-47269F440E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8" name="Rectangle 47">
            <a:extLst>
              <a:ext uri="{FF2B5EF4-FFF2-40B4-BE49-F238E27FC236}">
                <a16:creationId xmlns:a16="http://schemas.microsoft.com/office/drawing/2014/main" id="{1A529AB9-1A78-4121-AE3E-2E42DA1EC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8F5C491-BE48-45D7-986E-D6B7930D82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0EA5102-6D8C-4E4F-A08B-59F6C105F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2EDF8-4099-F949-9EB6-857FD42075D9}"/>
              </a:ext>
            </a:extLst>
          </p:cNvPr>
          <p:cNvSpPr>
            <a:spLocks noGrp="1"/>
          </p:cNvSpPr>
          <p:nvPr>
            <p:ph type="title"/>
          </p:nvPr>
        </p:nvSpPr>
        <p:spPr>
          <a:xfrm>
            <a:off x="1969804" y="808056"/>
            <a:ext cx="3969504" cy="1077229"/>
          </a:xfrm>
        </p:spPr>
        <p:txBody>
          <a:bodyPr>
            <a:normAutofit/>
          </a:bodyPr>
          <a:lstStyle/>
          <a:p>
            <a:pPr algn="l"/>
            <a:r>
              <a:rPr lang="en-US"/>
              <a:t>Logistic Regression</a:t>
            </a:r>
          </a:p>
        </p:txBody>
      </p:sp>
      <p:sp>
        <p:nvSpPr>
          <p:cNvPr id="22" name="Content Placeholder 21">
            <a:extLst>
              <a:ext uri="{FF2B5EF4-FFF2-40B4-BE49-F238E27FC236}">
                <a16:creationId xmlns:a16="http://schemas.microsoft.com/office/drawing/2014/main" id="{85E2919D-1586-42B6-810F-A88008F3C802}"/>
              </a:ext>
            </a:extLst>
          </p:cNvPr>
          <p:cNvSpPr>
            <a:spLocks noGrp="1"/>
          </p:cNvSpPr>
          <p:nvPr>
            <p:ph idx="1"/>
          </p:nvPr>
        </p:nvSpPr>
        <p:spPr>
          <a:xfrm>
            <a:off x="1969803" y="2052116"/>
            <a:ext cx="3969505" cy="3997828"/>
          </a:xfrm>
        </p:spPr>
        <p:txBody>
          <a:bodyPr>
            <a:normAutofit/>
          </a:bodyPr>
          <a:lstStyle/>
          <a:p>
            <a:r>
              <a:rPr lang="en-US" dirty="0"/>
              <a:t>The logistic regression evaluation metrics indicate that the model is good.</a:t>
            </a:r>
          </a:p>
        </p:txBody>
      </p:sp>
      <p:pic>
        <p:nvPicPr>
          <p:cNvPr id="11" name="Picture 10" descr="Text&#10;&#10;Description automatically generated">
            <a:extLst>
              <a:ext uri="{FF2B5EF4-FFF2-40B4-BE49-F238E27FC236}">
                <a16:creationId xmlns:a16="http://schemas.microsoft.com/office/drawing/2014/main" id="{AD4DAC19-2653-FC42-B1AF-99C3E7542D1D}"/>
              </a:ext>
            </a:extLst>
          </p:cNvPr>
          <p:cNvPicPr>
            <a:picLocks noChangeAspect="1"/>
          </p:cNvPicPr>
          <p:nvPr/>
        </p:nvPicPr>
        <p:blipFill>
          <a:blip r:embed="rId5"/>
          <a:stretch>
            <a:fillRect/>
          </a:stretch>
        </p:blipFill>
        <p:spPr>
          <a:xfrm>
            <a:off x="6901350" y="5272858"/>
            <a:ext cx="3994617" cy="134818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7" name="Picture 6" descr="Graphical user interface, application&#10;&#10;Description automatically generated">
            <a:extLst>
              <a:ext uri="{FF2B5EF4-FFF2-40B4-BE49-F238E27FC236}">
                <a16:creationId xmlns:a16="http://schemas.microsoft.com/office/drawing/2014/main" id="{78A375ED-EF4B-734C-9ED4-B0778E3D2190}"/>
              </a:ext>
            </a:extLst>
          </p:cNvPr>
          <p:cNvPicPr>
            <a:picLocks noChangeAspect="1"/>
          </p:cNvPicPr>
          <p:nvPr/>
        </p:nvPicPr>
        <p:blipFill>
          <a:blip r:embed="rId6"/>
          <a:stretch>
            <a:fillRect/>
          </a:stretch>
        </p:blipFill>
        <p:spPr>
          <a:xfrm>
            <a:off x="7616556" y="3146056"/>
            <a:ext cx="2605641" cy="186303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54" name="Rectangle 53">
            <a:extLst>
              <a:ext uri="{FF2B5EF4-FFF2-40B4-BE49-F238E27FC236}">
                <a16:creationId xmlns:a16="http://schemas.microsoft.com/office/drawing/2014/main" id="{591C5393-DDF8-4E35-B53E-FFE8D55E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text, receipt&#10;&#10;Description automatically generated">
            <a:extLst>
              <a:ext uri="{FF2B5EF4-FFF2-40B4-BE49-F238E27FC236}">
                <a16:creationId xmlns:a16="http://schemas.microsoft.com/office/drawing/2014/main" id="{AB8DED09-B894-A242-9A51-57CF2F6C6AB6}"/>
              </a:ext>
            </a:extLst>
          </p:cNvPr>
          <p:cNvPicPr>
            <a:picLocks noChangeAspect="1"/>
          </p:cNvPicPr>
          <p:nvPr/>
        </p:nvPicPr>
        <p:blipFill>
          <a:blip r:embed="rId7"/>
          <a:stretch>
            <a:fillRect/>
          </a:stretch>
        </p:blipFill>
        <p:spPr>
          <a:xfrm>
            <a:off x="6643363" y="1144188"/>
            <a:ext cx="4252604" cy="1738097"/>
          </a:xfrm>
          <a:prstGeom prst="rect">
            <a:avLst/>
          </a:prstGeom>
        </p:spPr>
      </p:pic>
    </p:spTree>
    <p:extLst>
      <p:ext uri="{BB962C8B-B14F-4D97-AF65-F5344CB8AC3E}">
        <p14:creationId xmlns:p14="http://schemas.microsoft.com/office/powerpoint/2010/main" val="1946250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2" name="Picture 51">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4" name="Rectangle 53">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4072A-E5DE-D34D-9A6B-E5B63C684622}"/>
              </a:ext>
            </a:extLst>
          </p:cNvPr>
          <p:cNvSpPr>
            <a:spLocks noGrp="1"/>
          </p:cNvSpPr>
          <p:nvPr>
            <p:ph type="title"/>
          </p:nvPr>
        </p:nvSpPr>
        <p:spPr>
          <a:xfrm>
            <a:off x="1964445" y="808056"/>
            <a:ext cx="2668106" cy="1077229"/>
          </a:xfrm>
        </p:spPr>
        <p:txBody>
          <a:bodyPr>
            <a:normAutofit/>
          </a:bodyPr>
          <a:lstStyle/>
          <a:p>
            <a:pPr algn="l"/>
            <a:r>
              <a:rPr lang="en-US" sz="2800"/>
              <a:t>K-Means Clustering</a:t>
            </a:r>
          </a:p>
        </p:txBody>
      </p:sp>
      <p:sp>
        <p:nvSpPr>
          <p:cNvPr id="45" name="Content Placeholder 44">
            <a:extLst>
              <a:ext uri="{FF2B5EF4-FFF2-40B4-BE49-F238E27FC236}">
                <a16:creationId xmlns:a16="http://schemas.microsoft.com/office/drawing/2014/main" id="{37DD5321-BF60-4CD9-9071-9A5828250004}"/>
              </a:ext>
            </a:extLst>
          </p:cNvPr>
          <p:cNvSpPr>
            <a:spLocks noGrp="1"/>
          </p:cNvSpPr>
          <p:nvPr>
            <p:ph idx="1"/>
          </p:nvPr>
        </p:nvSpPr>
        <p:spPr>
          <a:xfrm>
            <a:off x="1964444" y="2052116"/>
            <a:ext cx="2664217" cy="3997828"/>
          </a:xfrm>
        </p:spPr>
        <p:txBody>
          <a:bodyPr>
            <a:normAutofit/>
          </a:bodyPr>
          <a:lstStyle/>
          <a:p>
            <a:r>
              <a:rPr lang="en-US" sz="1600" dirty="0"/>
              <a:t>Using the elbow method, I determined ideal K to be 5</a:t>
            </a:r>
          </a:p>
          <a:p>
            <a:r>
              <a:rPr lang="en-US" sz="1600" dirty="0"/>
              <a:t>I obtained 5 clusters as shown.</a:t>
            </a:r>
          </a:p>
        </p:txBody>
      </p:sp>
      <p:sp>
        <p:nvSpPr>
          <p:cNvPr id="60" name="Rectangle 59">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descr="Chart, line chart&#10;&#10;Description automatically generated">
            <a:extLst>
              <a:ext uri="{FF2B5EF4-FFF2-40B4-BE49-F238E27FC236}">
                <a16:creationId xmlns:a16="http://schemas.microsoft.com/office/drawing/2014/main" id="{39141318-55DD-DF45-9E4E-DD335449F019}"/>
              </a:ext>
            </a:extLst>
          </p:cNvPr>
          <p:cNvPicPr>
            <a:picLocks noChangeAspect="1"/>
          </p:cNvPicPr>
          <p:nvPr/>
        </p:nvPicPr>
        <p:blipFill>
          <a:blip r:embed="rId5"/>
          <a:stretch>
            <a:fillRect/>
          </a:stretch>
        </p:blipFill>
        <p:spPr>
          <a:xfrm>
            <a:off x="5757967" y="718003"/>
            <a:ext cx="5305220" cy="2148613"/>
          </a:xfrm>
          <a:prstGeom prst="rect">
            <a:avLst/>
          </a:prstGeom>
          <a:ln w="12700">
            <a:noFill/>
          </a:ln>
        </p:spPr>
      </p:pic>
      <p:sp>
        <p:nvSpPr>
          <p:cNvPr id="62" name="Rectangle 61">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able&#10;&#10;Description automatically generated">
            <a:extLst>
              <a:ext uri="{FF2B5EF4-FFF2-40B4-BE49-F238E27FC236}">
                <a16:creationId xmlns:a16="http://schemas.microsoft.com/office/drawing/2014/main" id="{55E86691-A01D-7140-841C-C7D797303D28}"/>
              </a:ext>
            </a:extLst>
          </p:cNvPr>
          <p:cNvPicPr>
            <a:picLocks noChangeAspect="1"/>
          </p:cNvPicPr>
          <p:nvPr/>
        </p:nvPicPr>
        <p:blipFill>
          <a:blip r:embed="rId6"/>
          <a:stretch>
            <a:fillRect/>
          </a:stretch>
        </p:blipFill>
        <p:spPr>
          <a:xfrm>
            <a:off x="5757967" y="4526680"/>
            <a:ext cx="5305219" cy="1061043"/>
          </a:xfrm>
          <a:prstGeom prst="rect">
            <a:avLst/>
          </a:prstGeom>
          <a:ln w="12700">
            <a:noFill/>
          </a:ln>
        </p:spPr>
      </p:pic>
      <p:sp>
        <p:nvSpPr>
          <p:cNvPr id="64" name="Rectangle 63">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76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39" name="Rectangle 24">
            <a:extLst>
              <a:ext uri="{FF2B5EF4-FFF2-40B4-BE49-F238E27FC236}">
                <a16:creationId xmlns:a16="http://schemas.microsoft.com/office/drawing/2014/main" id="{C258CC7B-E71E-4D4D-9529-69CF5BFBD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6">
            <a:extLst>
              <a:ext uri="{FF2B5EF4-FFF2-40B4-BE49-F238E27FC236}">
                <a16:creationId xmlns:a16="http://schemas.microsoft.com/office/drawing/2014/main" id="{B1B95759-BEA9-4738-B278-67116A122B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1" name="Picture 28">
            <a:extLst>
              <a:ext uri="{FF2B5EF4-FFF2-40B4-BE49-F238E27FC236}">
                <a16:creationId xmlns:a16="http://schemas.microsoft.com/office/drawing/2014/main" id="{87DE481E-D0A0-4799-BAEA-42F613A31D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2" name="Rectangle 30">
            <a:extLst>
              <a:ext uri="{FF2B5EF4-FFF2-40B4-BE49-F238E27FC236}">
                <a16:creationId xmlns:a16="http://schemas.microsoft.com/office/drawing/2014/main" id="{02888993-EC1A-4E84-B6C4-0BD52919A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2">
            <a:extLst>
              <a:ext uri="{FF2B5EF4-FFF2-40B4-BE49-F238E27FC236}">
                <a16:creationId xmlns:a16="http://schemas.microsoft.com/office/drawing/2014/main" id="{56DF2DC6-CB7C-4759-8EDE-51ED47501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4">
            <a:extLst>
              <a:ext uri="{FF2B5EF4-FFF2-40B4-BE49-F238E27FC236}">
                <a16:creationId xmlns:a16="http://schemas.microsoft.com/office/drawing/2014/main" id="{F522491F-236C-4859-A0EF-BB96BA75C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7D1267-5841-A542-A2A2-3094B1F44A91}"/>
              </a:ext>
            </a:extLst>
          </p:cNvPr>
          <p:cNvSpPr>
            <a:spLocks noGrp="1"/>
          </p:cNvSpPr>
          <p:nvPr>
            <p:ph type="title"/>
          </p:nvPr>
        </p:nvSpPr>
        <p:spPr>
          <a:xfrm>
            <a:off x="1969803" y="808056"/>
            <a:ext cx="8608037" cy="1077229"/>
          </a:xfrm>
        </p:spPr>
        <p:txBody>
          <a:bodyPr>
            <a:normAutofit/>
          </a:bodyPr>
          <a:lstStyle/>
          <a:p>
            <a:pPr algn="l"/>
            <a:r>
              <a:rPr lang="en-US"/>
              <a:t>K- Means clustering</a:t>
            </a:r>
          </a:p>
        </p:txBody>
      </p:sp>
      <p:sp>
        <p:nvSpPr>
          <p:cNvPr id="45" name="Content Placeholder 21">
            <a:extLst>
              <a:ext uri="{FF2B5EF4-FFF2-40B4-BE49-F238E27FC236}">
                <a16:creationId xmlns:a16="http://schemas.microsoft.com/office/drawing/2014/main" id="{0E86D988-0997-423C-B9BD-E91B34EFF4BC}"/>
              </a:ext>
            </a:extLst>
          </p:cNvPr>
          <p:cNvSpPr>
            <a:spLocks noGrp="1"/>
          </p:cNvSpPr>
          <p:nvPr>
            <p:ph idx="1"/>
          </p:nvPr>
        </p:nvSpPr>
        <p:spPr>
          <a:xfrm>
            <a:off x="1975805" y="2052116"/>
            <a:ext cx="2660561" cy="3997828"/>
          </a:xfrm>
        </p:spPr>
        <p:txBody>
          <a:bodyPr>
            <a:normAutofit/>
          </a:bodyPr>
          <a:lstStyle/>
          <a:p>
            <a:r>
              <a:rPr lang="en-US" sz="1800" dirty="0"/>
              <a:t>Using only two variables per model, I was able to visualize some patterns using the clusters.</a:t>
            </a:r>
          </a:p>
        </p:txBody>
      </p:sp>
      <p:pic>
        <p:nvPicPr>
          <p:cNvPr id="7" name="Picture 6" descr="Chart, scatter chart&#10;&#10;Description automatically generated">
            <a:extLst>
              <a:ext uri="{FF2B5EF4-FFF2-40B4-BE49-F238E27FC236}">
                <a16:creationId xmlns:a16="http://schemas.microsoft.com/office/drawing/2014/main" id="{39B4613C-B616-4145-92EE-FD9DF1C028FE}"/>
              </a:ext>
            </a:extLst>
          </p:cNvPr>
          <p:cNvPicPr>
            <a:picLocks noChangeAspect="1"/>
          </p:cNvPicPr>
          <p:nvPr/>
        </p:nvPicPr>
        <p:blipFill>
          <a:blip r:embed="rId5"/>
          <a:stretch>
            <a:fillRect/>
          </a:stretch>
        </p:blipFill>
        <p:spPr>
          <a:xfrm>
            <a:off x="4616436" y="2579427"/>
            <a:ext cx="3248112" cy="231427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descr="Chart, scatter chart&#10;&#10;Description automatically generated">
            <a:extLst>
              <a:ext uri="{FF2B5EF4-FFF2-40B4-BE49-F238E27FC236}">
                <a16:creationId xmlns:a16="http://schemas.microsoft.com/office/drawing/2014/main" id="{DD646A94-A4F6-E047-B47B-2D87C53CA70A}"/>
              </a:ext>
            </a:extLst>
          </p:cNvPr>
          <p:cNvPicPr>
            <a:picLocks noChangeAspect="1"/>
          </p:cNvPicPr>
          <p:nvPr/>
        </p:nvPicPr>
        <p:blipFill>
          <a:blip r:embed="rId6"/>
          <a:stretch>
            <a:fillRect/>
          </a:stretch>
        </p:blipFill>
        <p:spPr>
          <a:xfrm>
            <a:off x="8050248" y="1745516"/>
            <a:ext cx="3248112" cy="221811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11" name="Picture 10" descr="Chart, scatter chart&#10;&#10;Description automatically generated">
            <a:extLst>
              <a:ext uri="{FF2B5EF4-FFF2-40B4-BE49-F238E27FC236}">
                <a16:creationId xmlns:a16="http://schemas.microsoft.com/office/drawing/2014/main" id="{DD594E18-49F0-E640-90FD-8A0E13A2DBFF}"/>
              </a:ext>
            </a:extLst>
          </p:cNvPr>
          <p:cNvPicPr>
            <a:picLocks noChangeAspect="1"/>
          </p:cNvPicPr>
          <p:nvPr/>
        </p:nvPicPr>
        <p:blipFill>
          <a:blip r:embed="rId7"/>
          <a:stretch>
            <a:fillRect/>
          </a:stretch>
        </p:blipFill>
        <p:spPr>
          <a:xfrm>
            <a:off x="8050248" y="4248867"/>
            <a:ext cx="3248112" cy="214028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6" name="Rectangle 36">
            <a:extLst>
              <a:ext uri="{FF2B5EF4-FFF2-40B4-BE49-F238E27FC236}">
                <a16:creationId xmlns:a16="http://schemas.microsoft.com/office/drawing/2014/main" id="{A77EF324-D563-44AF-8F65-3E30C83D1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960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12" name="Picture 1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14" name="Rectangle 1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C22EB-8487-2447-9410-385E9FED45EF}"/>
              </a:ext>
            </a:extLst>
          </p:cNvPr>
          <p:cNvSpPr>
            <a:spLocks noGrp="1"/>
          </p:cNvSpPr>
          <p:nvPr>
            <p:ph type="title"/>
          </p:nvPr>
        </p:nvSpPr>
        <p:spPr>
          <a:xfrm>
            <a:off x="2611808" y="808056"/>
            <a:ext cx="7958331" cy="1530542"/>
          </a:xfrm>
        </p:spPr>
        <p:txBody>
          <a:bodyPr>
            <a:normAutofit/>
          </a:bodyPr>
          <a:lstStyle/>
          <a:p>
            <a:pPr algn="l"/>
            <a:r>
              <a:rPr lang="en-US" sz="4800" dirty="0"/>
              <a:t>Conclusion</a:t>
            </a:r>
          </a:p>
        </p:txBody>
      </p:sp>
      <p:sp>
        <p:nvSpPr>
          <p:cNvPr id="3" name="Content Placeholder 2">
            <a:extLst>
              <a:ext uri="{FF2B5EF4-FFF2-40B4-BE49-F238E27FC236}">
                <a16:creationId xmlns:a16="http://schemas.microsoft.com/office/drawing/2014/main" id="{E7CCC36B-20E4-9D4C-A7D2-05163A553B56}"/>
              </a:ext>
            </a:extLst>
          </p:cNvPr>
          <p:cNvSpPr>
            <a:spLocks noGrp="1"/>
          </p:cNvSpPr>
          <p:nvPr>
            <p:ph idx="1"/>
          </p:nvPr>
        </p:nvSpPr>
        <p:spPr>
          <a:xfrm>
            <a:off x="2362874" y="2662280"/>
            <a:ext cx="8207265" cy="3387664"/>
          </a:xfrm>
        </p:spPr>
        <p:txBody>
          <a:bodyPr anchor="t">
            <a:normAutofit/>
          </a:bodyPr>
          <a:lstStyle/>
          <a:p>
            <a:r>
              <a:rPr lang="en-US" dirty="0"/>
              <a:t>From the logistic regression model and K-means clustering, I was able to determine the link between the features and to determine the importance of each feature with regards to determining the possibility of stroke. </a:t>
            </a:r>
          </a:p>
          <a:p>
            <a:r>
              <a:rPr lang="en-US" dirty="0"/>
              <a:t>In conclusion, it is safe to ascertain that stroke can be predicted if we are given the features assessed. Moreover, stroke can also be prevented by controlling factors like average glucose levels and BMI in patients</a:t>
            </a:r>
          </a:p>
        </p:txBody>
      </p:sp>
    </p:spTree>
    <p:extLst>
      <p:ext uri="{BB962C8B-B14F-4D97-AF65-F5344CB8AC3E}">
        <p14:creationId xmlns:p14="http://schemas.microsoft.com/office/powerpoint/2010/main" val="200225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8CD557CE-2AB8-44E1-AABA-A21D2274F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58DCB6E5-A344-4A17-A353-EC4D71E6C4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0" name="Picture 39">
            <a:extLst>
              <a:ext uri="{FF2B5EF4-FFF2-40B4-BE49-F238E27FC236}">
                <a16:creationId xmlns:a16="http://schemas.microsoft.com/office/drawing/2014/main" id="{4D82F4F2-6117-4CCD-94A7-4AFD603EC3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2" name="Rectangle 41">
            <a:extLst>
              <a:ext uri="{FF2B5EF4-FFF2-40B4-BE49-F238E27FC236}">
                <a16:creationId xmlns:a16="http://schemas.microsoft.com/office/drawing/2014/main" id="{3CCA9FB2-FFC7-4B6D-8E30-9D2CC14E7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CF6D6F6-E7F9-4521-BD22-74A61D8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B566E74-1425-46AC-885D-D2DAEE365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D3DD9-DDA0-4244-A966-7F0C01006174}"/>
              </a:ext>
            </a:extLst>
          </p:cNvPr>
          <p:cNvSpPr>
            <a:spLocks noGrp="1"/>
          </p:cNvSpPr>
          <p:nvPr>
            <p:ph type="title"/>
          </p:nvPr>
        </p:nvSpPr>
        <p:spPr>
          <a:xfrm>
            <a:off x="1969804" y="808056"/>
            <a:ext cx="3317492" cy="1077229"/>
          </a:xfrm>
        </p:spPr>
        <p:txBody>
          <a:bodyPr>
            <a:normAutofit/>
          </a:bodyPr>
          <a:lstStyle/>
          <a:p>
            <a:pPr algn="l"/>
            <a:r>
              <a:rPr lang="en-US" dirty="0"/>
              <a:t>Overview</a:t>
            </a:r>
            <a:endParaRPr lang="en-US"/>
          </a:p>
        </p:txBody>
      </p:sp>
      <p:pic>
        <p:nvPicPr>
          <p:cNvPr id="8" name="Picture 7" descr="Diagram&#10;&#10;Description automatically generated">
            <a:extLst>
              <a:ext uri="{FF2B5EF4-FFF2-40B4-BE49-F238E27FC236}">
                <a16:creationId xmlns:a16="http://schemas.microsoft.com/office/drawing/2014/main" id="{8D21DEAD-9E5B-1048-ADEC-09806F697206}"/>
              </a:ext>
            </a:extLst>
          </p:cNvPr>
          <p:cNvPicPr>
            <a:picLocks noChangeAspect="1"/>
          </p:cNvPicPr>
          <p:nvPr/>
        </p:nvPicPr>
        <p:blipFill>
          <a:blip r:embed="rId5"/>
          <a:stretch>
            <a:fillRect/>
          </a:stretch>
        </p:blipFill>
        <p:spPr>
          <a:xfrm>
            <a:off x="6094766" y="1900112"/>
            <a:ext cx="4651619" cy="3058439"/>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8" name="Rectangle 47">
            <a:extLst>
              <a:ext uri="{FF2B5EF4-FFF2-40B4-BE49-F238E27FC236}">
                <a16:creationId xmlns:a16="http://schemas.microsoft.com/office/drawing/2014/main" id="{06858379-D070-40E4-8A3D-F29E90C5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7F16F77-EE2C-43E4-BB5A-A98B0FEB1018}"/>
              </a:ext>
            </a:extLst>
          </p:cNvPr>
          <p:cNvGraphicFramePr>
            <a:graphicFrameLocks noGrp="1"/>
          </p:cNvGraphicFramePr>
          <p:nvPr>
            <p:ph idx="1"/>
            <p:extLst>
              <p:ext uri="{D42A27DB-BD31-4B8C-83A1-F6EECF244321}">
                <p14:modId xmlns:p14="http://schemas.microsoft.com/office/powerpoint/2010/main" val="2531464839"/>
              </p:ext>
            </p:extLst>
          </p:nvPr>
        </p:nvGraphicFramePr>
        <p:xfrm>
          <a:off x="1969803" y="2052116"/>
          <a:ext cx="3317493" cy="39978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9712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EEB229-3EBA-4333-B94C-ED62EC101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4666C73-1C44-4BD3-9529-A7E02C6A8A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8" name="Picture 17">
            <a:extLst>
              <a:ext uri="{FF2B5EF4-FFF2-40B4-BE49-F238E27FC236}">
                <a16:creationId xmlns:a16="http://schemas.microsoft.com/office/drawing/2014/main" id="{723E4E2F-EA2E-477B-A595-C5A5F62E9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0" name="Rectangle 19">
            <a:extLst>
              <a:ext uri="{FF2B5EF4-FFF2-40B4-BE49-F238E27FC236}">
                <a16:creationId xmlns:a16="http://schemas.microsoft.com/office/drawing/2014/main" id="{B6500FA0-D185-45FF-9F47-EF5FB7158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73825F-243F-467C-8349-B97E81C3E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55659AF-6F61-42EF-B761-0862A79DB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E55F9-1743-E346-90FD-4CD835EEF1DD}"/>
              </a:ext>
            </a:extLst>
          </p:cNvPr>
          <p:cNvSpPr>
            <a:spLocks noGrp="1"/>
          </p:cNvSpPr>
          <p:nvPr>
            <p:ph type="title"/>
          </p:nvPr>
        </p:nvSpPr>
        <p:spPr>
          <a:xfrm>
            <a:off x="1969804" y="808056"/>
            <a:ext cx="3969504" cy="1077229"/>
          </a:xfrm>
        </p:spPr>
        <p:txBody>
          <a:bodyPr>
            <a:normAutofit/>
          </a:bodyPr>
          <a:lstStyle/>
          <a:p>
            <a:pPr algn="l"/>
            <a:r>
              <a:rPr lang="en-US" dirty="0"/>
              <a:t>Data</a:t>
            </a:r>
            <a:endParaRPr lang="en-US"/>
          </a:p>
        </p:txBody>
      </p:sp>
      <p:sp>
        <p:nvSpPr>
          <p:cNvPr id="3" name="Content Placeholder 2">
            <a:extLst>
              <a:ext uri="{FF2B5EF4-FFF2-40B4-BE49-F238E27FC236}">
                <a16:creationId xmlns:a16="http://schemas.microsoft.com/office/drawing/2014/main" id="{BA191982-66A5-8E41-A7D5-42EEE01F523C}"/>
              </a:ext>
            </a:extLst>
          </p:cNvPr>
          <p:cNvSpPr>
            <a:spLocks noGrp="1"/>
          </p:cNvSpPr>
          <p:nvPr>
            <p:ph idx="1"/>
          </p:nvPr>
        </p:nvSpPr>
        <p:spPr>
          <a:xfrm>
            <a:off x="1969803" y="2052116"/>
            <a:ext cx="3969505" cy="3997828"/>
          </a:xfrm>
        </p:spPr>
        <p:txBody>
          <a:bodyPr>
            <a:normAutofit/>
          </a:bodyPr>
          <a:lstStyle/>
          <a:p>
            <a:r>
              <a:rPr lang="en-US" sz="1800"/>
              <a:t>I have used the Stroke Prediction Dataset from Kaggle: </a:t>
            </a:r>
            <a:r>
              <a:rPr lang="en-US" sz="1800" u="sng">
                <a:hlinkClick r:id="rId5"/>
              </a:rPr>
              <a:t>https://www.kaggle.com/fedesoriano/stroke-prediction-dataset</a:t>
            </a:r>
            <a:endParaRPr lang="en-US" sz="1800"/>
          </a:p>
          <a:p>
            <a:r>
              <a:rPr lang="en-US" sz="1800"/>
              <a:t>It has 5110 rows and 11 columns</a:t>
            </a:r>
          </a:p>
          <a:p>
            <a:endParaRPr lang="en-US" sz="1800"/>
          </a:p>
        </p:txBody>
      </p:sp>
      <p:pic>
        <p:nvPicPr>
          <p:cNvPr id="5" name="Picture 4" descr="Text, letter&#10;&#10;Description automatically generated">
            <a:extLst>
              <a:ext uri="{FF2B5EF4-FFF2-40B4-BE49-F238E27FC236}">
                <a16:creationId xmlns:a16="http://schemas.microsoft.com/office/drawing/2014/main" id="{B0450023-E25E-7044-BFE8-18E44C85ABCB}"/>
              </a:ext>
            </a:extLst>
          </p:cNvPr>
          <p:cNvPicPr>
            <a:picLocks noChangeAspect="1"/>
          </p:cNvPicPr>
          <p:nvPr/>
        </p:nvPicPr>
        <p:blipFill>
          <a:blip r:embed="rId6"/>
          <a:stretch>
            <a:fillRect/>
          </a:stretch>
        </p:blipFill>
        <p:spPr>
          <a:xfrm>
            <a:off x="5916236" y="316998"/>
            <a:ext cx="5268231" cy="298544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9" name="Picture 8" descr="A picture containing text, receipt, screenshot&#10;&#10;Description automatically generated">
            <a:extLst>
              <a:ext uri="{FF2B5EF4-FFF2-40B4-BE49-F238E27FC236}">
                <a16:creationId xmlns:a16="http://schemas.microsoft.com/office/drawing/2014/main" id="{AD28A72A-C297-FD46-BB82-5D84C3B08582}"/>
              </a:ext>
            </a:extLst>
          </p:cNvPr>
          <p:cNvPicPr>
            <a:picLocks noChangeAspect="1"/>
          </p:cNvPicPr>
          <p:nvPr/>
        </p:nvPicPr>
        <p:blipFill>
          <a:blip r:embed="rId7"/>
          <a:stretch>
            <a:fillRect/>
          </a:stretch>
        </p:blipFill>
        <p:spPr>
          <a:xfrm>
            <a:off x="5984642" y="3429000"/>
            <a:ext cx="5268231" cy="298544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6" name="Rectangle 25">
            <a:extLst>
              <a:ext uri="{FF2B5EF4-FFF2-40B4-BE49-F238E27FC236}">
                <a16:creationId xmlns:a16="http://schemas.microsoft.com/office/drawing/2014/main" id="{00650157-038B-4377-BAFA-B12FF57E0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4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BD8B-DF32-514D-845B-36AB2AA29944}"/>
              </a:ext>
            </a:extLst>
          </p:cNvPr>
          <p:cNvSpPr>
            <a:spLocks noGrp="1"/>
          </p:cNvSpPr>
          <p:nvPr>
            <p:ph type="title"/>
          </p:nvPr>
        </p:nvSpPr>
        <p:spPr>
          <a:xfrm>
            <a:off x="1969803" y="808056"/>
            <a:ext cx="8608037" cy="1077229"/>
          </a:xfrm>
        </p:spPr>
        <p:txBody>
          <a:bodyPr>
            <a:normAutofit/>
          </a:bodyPr>
          <a:lstStyle/>
          <a:p>
            <a:pPr algn="l"/>
            <a:r>
              <a:rPr lang="en-US"/>
              <a:t>Data Preprocessing</a:t>
            </a:r>
          </a:p>
        </p:txBody>
      </p:sp>
      <p:sp>
        <p:nvSpPr>
          <p:cNvPr id="3" name="Content Placeholder 2">
            <a:extLst>
              <a:ext uri="{FF2B5EF4-FFF2-40B4-BE49-F238E27FC236}">
                <a16:creationId xmlns:a16="http://schemas.microsoft.com/office/drawing/2014/main" id="{24C4F532-7FB1-7A4E-8F61-BA2D467F72D7}"/>
              </a:ext>
            </a:extLst>
          </p:cNvPr>
          <p:cNvSpPr>
            <a:spLocks noGrp="1"/>
          </p:cNvSpPr>
          <p:nvPr>
            <p:ph idx="1"/>
          </p:nvPr>
        </p:nvSpPr>
        <p:spPr>
          <a:xfrm>
            <a:off x="1975805" y="2052116"/>
            <a:ext cx="2658877" cy="3997828"/>
          </a:xfrm>
        </p:spPr>
        <p:txBody>
          <a:bodyPr>
            <a:normAutofit/>
          </a:bodyPr>
          <a:lstStyle/>
          <a:p>
            <a:r>
              <a:rPr lang="en-US" sz="1600"/>
              <a:t>After checking out the data with df.info(), we realize that it is a decent dataset.</a:t>
            </a:r>
          </a:p>
          <a:p>
            <a:r>
              <a:rPr lang="en-US" sz="1600"/>
              <a:t>Only the BMI column has nulls.</a:t>
            </a:r>
          </a:p>
          <a:p>
            <a:r>
              <a:rPr lang="en-US" sz="1600"/>
              <a:t>The object type features need to be converted to categorical types.</a:t>
            </a:r>
          </a:p>
        </p:txBody>
      </p:sp>
      <p:pic>
        <p:nvPicPr>
          <p:cNvPr id="23" name="Picture 22" descr="Text&#10;&#10;Description automatically generated">
            <a:extLst>
              <a:ext uri="{FF2B5EF4-FFF2-40B4-BE49-F238E27FC236}">
                <a16:creationId xmlns:a16="http://schemas.microsoft.com/office/drawing/2014/main" id="{8C5B025C-805D-824C-B453-BA97DC0F9C1C}"/>
              </a:ext>
            </a:extLst>
          </p:cNvPr>
          <p:cNvPicPr>
            <a:picLocks noChangeAspect="1"/>
          </p:cNvPicPr>
          <p:nvPr/>
        </p:nvPicPr>
        <p:blipFill>
          <a:blip r:embed="rId3"/>
          <a:stretch>
            <a:fillRect/>
          </a:stretch>
        </p:blipFill>
        <p:spPr>
          <a:xfrm>
            <a:off x="5432992" y="2577774"/>
            <a:ext cx="4818974" cy="291547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Tree>
    <p:extLst>
      <p:ext uri="{BB962C8B-B14F-4D97-AF65-F5344CB8AC3E}">
        <p14:creationId xmlns:p14="http://schemas.microsoft.com/office/powerpoint/2010/main" val="753720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8C0DED-1E5A-7148-96C0-673BDA078FCA}"/>
              </a:ext>
            </a:extLst>
          </p:cNvPr>
          <p:cNvSpPr>
            <a:spLocks noGrp="1"/>
          </p:cNvSpPr>
          <p:nvPr>
            <p:ph type="title"/>
          </p:nvPr>
        </p:nvSpPr>
        <p:spPr>
          <a:xfrm>
            <a:off x="1969803" y="808056"/>
            <a:ext cx="8608037" cy="1077229"/>
          </a:xfrm>
        </p:spPr>
        <p:txBody>
          <a:bodyPr>
            <a:normAutofit/>
          </a:bodyPr>
          <a:lstStyle/>
          <a:p>
            <a:pPr algn="l"/>
            <a:r>
              <a:rPr lang="en-US" dirty="0"/>
              <a:t>Visualization</a:t>
            </a:r>
          </a:p>
        </p:txBody>
      </p:sp>
      <p:sp>
        <p:nvSpPr>
          <p:cNvPr id="22" name="Content Placeholder 21">
            <a:extLst>
              <a:ext uri="{FF2B5EF4-FFF2-40B4-BE49-F238E27FC236}">
                <a16:creationId xmlns:a16="http://schemas.microsoft.com/office/drawing/2014/main" id="{4062DF5C-953F-4859-9EEE-8F3E92466AAF}"/>
              </a:ext>
            </a:extLst>
          </p:cNvPr>
          <p:cNvSpPr>
            <a:spLocks noGrp="1"/>
          </p:cNvSpPr>
          <p:nvPr>
            <p:ph idx="1"/>
          </p:nvPr>
        </p:nvSpPr>
        <p:spPr>
          <a:xfrm>
            <a:off x="1975805" y="2052116"/>
            <a:ext cx="2658877" cy="3997828"/>
          </a:xfrm>
        </p:spPr>
        <p:txBody>
          <a:bodyPr>
            <a:normAutofit/>
          </a:bodyPr>
          <a:lstStyle/>
          <a:p>
            <a:r>
              <a:rPr lang="en-US" sz="1600" dirty="0"/>
              <a:t>First, I have plotted seaborn </a:t>
            </a:r>
            <a:r>
              <a:rPr lang="en-US" sz="1600" dirty="0" err="1"/>
              <a:t>pairplots</a:t>
            </a:r>
            <a:r>
              <a:rPr lang="en-US" sz="1600" dirty="0"/>
              <a:t> to check for patterns between the numerical attributes.</a:t>
            </a:r>
          </a:p>
        </p:txBody>
      </p:sp>
      <p:pic>
        <p:nvPicPr>
          <p:cNvPr id="5" name="Content Placeholder 4" descr="Chart, scatter chart&#10;&#10;Description automatically generated">
            <a:extLst>
              <a:ext uri="{FF2B5EF4-FFF2-40B4-BE49-F238E27FC236}">
                <a16:creationId xmlns:a16="http://schemas.microsoft.com/office/drawing/2014/main" id="{7337505D-228D-ED42-A4FA-56F4C7C1F0AE}"/>
              </a:ext>
            </a:extLst>
          </p:cNvPr>
          <p:cNvPicPr>
            <a:picLocks noChangeAspect="1"/>
          </p:cNvPicPr>
          <p:nvPr/>
        </p:nvPicPr>
        <p:blipFill>
          <a:blip r:embed="rId5"/>
          <a:stretch>
            <a:fillRect/>
          </a:stretch>
        </p:blipFill>
        <p:spPr>
          <a:xfrm>
            <a:off x="6116920" y="2348779"/>
            <a:ext cx="3451118"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7" name="Rectangle 36">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304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12" name="Picture 1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14" name="Rectangle 1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B63CDA-082B-4C48-B985-E322C7559FA0}"/>
              </a:ext>
            </a:extLst>
          </p:cNvPr>
          <p:cNvSpPr>
            <a:spLocks noGrp="1"/>
          </p:cNvSpPr>
          <p:nvPr>
            <p:ph type="title"/>
          </p:nvPr>
        </p:nvSpPr>
        <p:spPr>
          <a:xfrm>
            <a:off x="1168482" y="165782"/>
            <a:ext cx="7958331" cy="1530542"/>
          </a:xfrm>
        </p:spPr>
        <p:txBody>
          <a:bodyPr>
            <a:normAutofit/>
          </a:bodyPr>
          <a:lstStyle/>
          <a:p>
            <a:pPr algn="l"/>
            <a:r>
              <a:rPr lang="en-US" sz="4800" dirty="0"/>
              <a:t>Visualization</a:t>
            </a:r>
          </a:p>
        </p:txBody>
      </p:sp>
      <p:pic>
        <p:nvPicPr>
          <p:cNvPr id="5" name="Content Placeholder 4" descr="Chart, box and whisker chart&#10;&#10;Description automatically generated">
            <a:extLst>
              <a:ext uri="{FF2B5EF4-FFF2-40B4-BE49-F238E27FC236}">
                <a16:creationId xmlns:a16="http://schemas.microsoft.com/office/drawing/2014/main" id="{01236111-968C-0447-89F0-C18993642235}"/>
              </a:ext>
            </a:extLst>
          </p:cNvPr>
          <p:cNvPicPr>
            <a:picLocks noGrp="1" noChangeAspect="1"/>
          </p:cNvPicPr>
          <p:nvPr>
            <p:ph idx="1"/>
          </p:nvPr>
        </p:nvPicPr>
        <p:blipFill>
          <a:blip r:embed="rId4"/>
          <a:stretch>
            <a:fillRect/>
          </a:stretch>
        </p:blipFill>
        <p:spPr>
          <a:xfrm>
            <a:off x="6760662" y="4156455"/>
            <a:ext cx="3573408" cy="2509569"/>
          </a:xfrm>
        </p:spPr>
      </p:pic>
      <p:pic>
        <p:nvPicPr>
          <p:cNvPr id="7" name="Picture 6" descr="Chart, box and whisker chart&#10;&#10;Description automatically generated">
            <a:extLst>
              <a:ext uri="{FF2B5EF4-FFF2-40B4-BE49-F238E27FC236}">
                <a16:creationId xmlns:a16="http://schemas.microsoft.com/office/drawing/2014/main" id="{27EE0082-91D0-E044-8FF7-7BE3E2E92F8A}"/>
              </a:ext>
            </a:extLst>
          </p:cNvPr>
          <p:cNvPicPr>
            <a:picLocks noChangeAspect="1"/>
          </p:cNvPicPr>
          <p:nvPr/>
        </p:nvPicPr>
        <p:blipFill>
          <a:blip r:embed="rId5"/>
          <a:stretch>
            <a:fillRect/>
          </a:stretch>
        </p:blipFill>
        <p:spPr>
          <a:xfrm>
            <a:off x="8607181" y="1516459"/>
            <a:ext cx="3453779" cy="2422931"/>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B6E5AF23-9D81-3344-97C8-1E2AEFB8DAF1}"/>
              </a:ext>
            </a:extLst>
          </p:cNvPr>
          <p:cNvPicPr>
            <a:picLocks noChangeAspect="1"/>
          </p:cNvPicPr>
          <p:nvPr/>
        </p:nvPicPr>
        <p:blipFill>
          <a:blip r:embed="rId6"/>
          <a:stretch>
            <a:fillRect/>
          </a:stretch>
        </p:blipFill>
        <p:spPr>
          <a:xfrm>
            <a:off x="4856043" y="1547038"/>
            <a:ext cx="3453779" cy="2361775"/>
          </a:xfrm>
          <a:prstGeom prst="rect">
            <a:avLst/>
          </a:prstGeom>
        </p:spPr>
      </p:pic>
      <p:sp>
        <p:nvSpPr>
          <p:cNvPr id="13" name="TextBox 12">
            <a:extLst>
              <a:ext uri="{FF2B5EF4-FFF2-40B4-BE49-F238E27FC236}">
                <a16:creationId xmlns:a16="http://schemas.microsoft.com/office/drawing/2014/main" id="{3C1969C8-1BBD-D044-A50C-247D28140680}"/>
              </a:ext>
            </a:extLst>
          </p:cNvPr>
          <p:cNvSpPr txBox="1"/>
          <p:nvPr/>
        </p:nvSpPr>
        <p:spPr>
          <a:xfrm>
            <a:off x="1311482" y="3200726"/>
            <a:ext cx="3544560" cy="1477328"/>
          </a:xfrm>
          <a:prstGeom prst="rect">
            <a:avLst/>
          </a:prstGeom>
          <a:noFill/>
        </p:spPr>
        <p:txBody>
          <a:bodyPr wrap="none" rtlCol="0">
            <a:spAutoFit/>
          </a:bodyPr>
          <a:lstStyle/>
          <a:p>
            <a:r>
              <a:rPr lang="en-US" dirty="0"/>
              <a:t>By plotting box-plots of glucose </a:t>
            </a:r>
          </a:p>
          <a:p>
            <a:r>
              <a:rPr lang="en-US" dirty="0"/>
              <a:t>Levels, age and BMI against the </a:t>
            </a:r>
          </a:p>
          <a:p>
            <a:r>
              <a:rPr lang="en-US" dirty="0"/>
              <a:t>Stroke Variable, we realize that </a:t>
            </a:r>
          </a:p>
          <a:p>
            <a:r>
              <a:rPr lang="en-US" dirty="0"/>
              <a:t>These factors are correlated to it.</a:t>
            </a:r>
          </a:p>
          <a:p>
            <a:endParaRPr lang="en-US" dirty="0"/>
          </a:p>
        </p:txBody>
      </p:sp>
    </p:spTree>
    <p:extLst>
      <p:ext uri="{BB962C8B-B14F-4D97-AF65-F5344CB8AC3E}">
        <p14:creationId xmlns:p14="http://schemas.microsoft.com/office/powerpoint/2010/main" val="1435365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 name="Picture 13">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 name="Rectangle 15">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EFDB67-56B9-5144-90C0-2AE62AC4B632}"/>
              </a:ext>
            </a:extLst>
          </p:cNvPr>
          <p:cNvSpPr>
            <a:spLocks noGrp="1"/>
          </p:cNvSpPr>
          <p:nvPr>
            <p:ph type="title"/>
          </p:nvPr>
        </p:nvSpPr>
        <p:spPr>
          <a:xfrm>
            <a:off x="1969803" y="808056"/>
            <a:ext cx="8608037" cy="1077229"/>
          </a:xfrm>
        </p:spPr>
        <p:txBody>
          <a:bodyPr>
            <a:normAutofit/>
          </a:bodyPr>
          <a:lstStyle/>
          <a:p>
            <a:pPr algn="l"/>
            <a:r>
              <a:rPr lang="en-US" dirty="0"/>
              <a:t>Visualization</a:t>
            </a:r>
            <a:endParaRPr lang="en-US"/>
          </a:p>
        </p:txBody>
      </p:sp>
      <p:sp>
        <p:nvSpPr>
          <p:cNvPr id="3" name="Content Placeholder 2">
            <a:extLst>
              <a:ext uri="{FF2B5EF4-FFF2-40B4-BE49-F238E27FC236}">
                <a16:creationId xmlns:a16="http://schemas.microsoft.com/office/drawing/2014/main" id="{DD02785C-9EEA-394F-8704-AE3ABEAA7AE6}"/>
              </a:ext>
            </a:extLst>
          </p:cNvPr>
          <p:cNvSpPr>
            <a:spLocks noGrp="1"/>
          </p:cNvSpPr>
          <p:nvPr>
            <p:ph idx="1"/>
          </p:nvPr>
        </p:nvSpPr>
        <p:spPr>
          <a:xfrm>
            <a:off x="1975805" y="2052116"/>
            <a:ext cx="2658877" cy="3997828"/>
          </a:xfrm>
        </p:spPr>
        <p:txBody>
          <a:bodyPr>
            <a:normAutofit/>
          </a:bodyPr>
          <a:lstStyle/>
          <a:p>
            <a:r>
              <a:rPr lang="en-US" sz="1600"/>
              <a:t>Heatmap helps us determind the correlation between various attributes</a:t>
            </a:r>
          </a:p>
        </p:txBody>
      </p:sp>
      <p:pic>
        <p:nvPicPr>
          <p:cNvPr id="5" name="Picture 4" descr="Graphical user interface, application, Teams&#10;&#10;Description automatically generated">
            <a:extLst>
              <a:ext uri="{FF2B5EF4-FFF2-40B4-BE49-F238E27FC236}">
                <a16:creationId xmlns:a16="http://schemas.microsoft.com/office/drawing/2014/main" id="{1DD97868-29A2-714D-935F-B28BBF7BAA58}"/>
              </a:ext>
            </a:extLst>
          </p:cNvPr>
          <p:cNvPicPr>
            <a:picLocks noChangeAspect="1"/>
          </p:cNvPicPr>
          <p:nvPr/>
        </p:nvPicPr>
        <p:blipFill>
          <a:blip r:embed="rId5"/>
          <a:stretch>
            <a:fillRect/>
          </a:stretch>
        </p:blipFill>
        <p:spPr>
          <a:xfrm>
            <a:off x="5828468" y="2348779"/>
            <a:ext cx="4028022" cy="3373468"/>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2" name="Rectangle 21">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82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69" name="Picture 53">
            <a:extLst>
              <a:ext uri="{FF2B5EF4-FFF2-40B4-BE49-F238E27FC236}">
                <a16:creationId xmlns:a16="http://schemas.microsoft.com/office/drawing/2014/main" id="{E36DEE5D-D3C8-4CDA-A56E-16DC9827FD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1" name="Picture 55">
            <a:extLst>
              <a:ext uri="{FF2B5EF4-FFF2-40B4-BE49-F238E27FC236}">
                <a16:creationId xmlns:a16="http://schemas.microsoft.com/office/drawing/2014/main" id="{921FED63-87F5-43C8-B3EE-EE55402F41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3" name="Rectangle 57">
            <a:extLst>
              <a:ext uri="{FF2B5EF4-FFF2-40B4-BE49-F238E27FC236}">
                <a16:creationId xmlns:a16="http://schemas.microsoft.com/office/drawing/2014/main" id="{DAB9C36F-D5DA-4963-8F46-ACB29FC58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59">
            <a:extLst>
              <a:ext uri="{FF2B5EF4-FFF2-40B4-BE49-F238E27FC236}">
                <a16:creationId xmlns:a16="http://schemas.microsoft.com/office/drawing/2014/main" id="{9E9699F7-F6C8-4681-8B5B-3689D902B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61">
            <a:extLst>
              <a:ext uri="{FF2B5EF4-FFF2-40B4-BE49-F238E27FC236}">
                <a16:creationId xmlns:a16="http://schemas.microsoft.com/office/drawing/2014/main" id="{F69729CC-46A6-4B9D-A836-1A54CB413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63">
            <a:extLst>
              <a:ext uri="{FF2B5EF4-FFF2-40B4-BE49-F238E27FC236}">
                <a16:creationId xmlns:a16="http://schemas.microsoft.com/office/drawing/2014/main" id="{79E68761-88C6-42AA-ABF3-C16ED1DF9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TextBox 65">
            <a:extLst>
              <a:ext uri="{FF2B5EF4-FFF2-40B4-BE49-F238E27FC236}">
                <a16:creationId xmlns:a16="http://schemas.microsoft.com/office/drawing/2014/main" id="{7701378C-5339-4CC1-A08C-47B4402B2E7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8" name="Rectangle 67">
            <a:extLst>
              <a:ext uri="{FF2B5EF4-FFF2-40B4-BE49-F238E27FC236}">
                <a16:creationId xmlns:a16="http://schemas.microsoft.com/office/drawing/2014/main" id="{DE387429-3AC2-470B-BB39-5023E02A2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101F7046-4EA2-4AF9-8534-912AFCDB83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2" name="Picture 71">
            <a:extLst>
              <a:ext uri="{FF2B5EF4-FFF2-40B4-BE49-F238E27FC236}">
                <a16:creationId xmlns:a16="http://schemas.microsoft.com/office/drawing/2014/main" id="{D0547B45-C438-44F8-947A-79B212939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4" name="Rectangle 73">
            <a:extLst>
              <a:ext uri="{FF2B5EF4-FFF2-40B4-BE49-F238E27FC236}">
                <a16:creationId xmlns:a16="http://schemas.microsoft.com/office/drawing/2014/main" id="{7940C733-B1A3-4088-AAE0-A56DD01EE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99B1196-F7DC-4EFB-A468-B01DF964B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6CD8165-D3D7-46E7-8982-2A369B69B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B90E5-9335-FF45-98BC-7007C1DA4542}"/>
              </a:ext>
            </a:extLst>
          </p:cNvPr>
          <p:cNvSpPr>
            <a:spLocks noGrp="1"/>
          </p:cNvSpPr>
          <p:nvPr>
            <p:ph type="title"/>
          </p:nvPr>
        </p:nvSpPr>
        <p:spPr>
          <a:xfrm>
            <a:off x="1969804" y="3428998"/>
            <a:ext cx="2785076" cy="2268559"/>
          </a:xfrm>
        </p:spPr>
        <p:txBody>
          <a:bodyPr vert="horz" lIns="91440" tIns="45720" rIns="91440" bIns="45720" rtlCol="0" anchor="t">
            <a:normAutofit/>
          </a:bodyPr>
          <a:lstStyle/>
          <a:p>
            <a:r>
              <a:rPr lang="en-US" sz="3600"/>
              <a:t>Visualization</a:t>
            </a:r>
          </a:p>
        </p:txBody>
      </p:sp>
      <p:sp>
        <p:nvSpPr>
          <p:cNvPr id="3" name="Content Placeholder 2">
            <a:extLst>
              <a:ext uri="{FF2B5EF4-FFF2-40B4-BE49-F238E27FC236}">
                <a16:creationId xmlns:a16="http://schemas.microsoft.com/office/drawing/2014/main" id="{76C08C32-9605-2C4E-B0FB-864D42570215}"/>
              </a:ext>
            </a:extLst>
          </p:cNvPr>
          <p:cNvSpPr>
            <a:spLocks noGrp="1"/>
          </p:cNvSpPr>
          <p:nvPr>
            <p:ph idx="1"/>
          </p:nvPr>
        </p:nvSpPr>
        <p:spPr>
          <a:xfrm>
            <a:off x="2124907" y="2268786"/>
            <a:ext cx="2629973" cy="1160213"/>
          </a:xfrm>
        </p:spPr>
        <p:txBody>
          <a:bodyPr vert="horz" lIns="91440" tIns="0" rIns="91440" bIns="45720" rtlCol="0" anchor="b">
            <a:normAutofit/>
          </a:bodyPr>
          <a:lstStyle/>
          <a:p>
            <a:pPr marL="0" indent="0" algn="r">
              <a:lnSpc>
                <a:spcPct val="110000"/>
              </a:lnSpc>
              <a:buNone/>
            </a:pPr>
            <a:r>
              <a:rPr lang="en-US" sz="1600"/>
              <a:t>Further, we proceed to determine correlation between categorical variables and stroke.</a:t>
            </a:r>
          </a:p>
        </p:txBody>
      </p:sp>
      <p:pic>
        <p:nvPicPr>
          <p:cNvPr id="9" name="Picture 8" descr="Chart, bar chart&#10;&#10;Description automatically generated">
            <a:extLst>
              <a:ext uri="{FF2B5EF4-FFF2-40B4-BE49-F238E27FC236}">
                <a16:creationId xmlns:a16="http://schemas.microsoft.com/office/drawing/2014/main" id="{33562606-95EA-8B44-851F-38147E71C434}"/>
              </a:ext>
            </a:extLst>
          </p:cNvPr>
          <p:cNvPicPr>
            <a:picLocks noChangeAspect="1"/>
          </p:cNvPicPr>
          <p:nvPr/>
        </p:nvPicPr>
        <p:blipFill>
          <a:blip r:embed="rId5"/>
          <a:stretch>
            <a:fillRect/>
          </a:stretch>
        </p:blipFill>
        <p:spPr>
          <a:xfrm>
            <a:off x="5444747" y="1124366"/>
            <a:ext cx="2481697" cy="166273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7" name="Picture 6" descr="Chart, bar chart&#10;&#10;Description automatically generated">
            <a:extLst>
              <a:ext uri="{FF2B5EF4-FFF2-40B4-BE49-F238E27FC236}">
                <a16:creationId xmlns:a16="http://schemas.microsoft.com/office/drawing/2014/main" id="{79BB5C06-EE49-9F42-B590-654F6BF4D8ED}"/>
              </a:ext>
            </a:extLst>
          </p:cNvPr>
          <p:cNvPicPr>
            <a:picLocks noChangeAspect="1"/>
          </p:cNvPicPr>
          <p:nvPr/>
        </p:nvPicPr>
        <p:blipFill>
          <a:blip r:embed="rId6"/>
          <a:stretch>
            <a:fillRect/>
          </a:stretch>
        </p:blipFill>
        <p:spPr>
          <a:xfrm>
            <a:off x="8254276" y="1139769"/>
            <a:ext cx="2491496" cy="1631930"/>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Picture 4" descr="Chart, bar chart&#10;&#10;Description automatically generated">
            <a:extLst>
              <a:ext uri="{FF2B5EF4-FFF2-40B4-BE49-F238E27FC236}">
                <a16:creationId xmlns:a16="http://schemas.microsoft.com/office/drawing/2014/main" id="{1DB603D0-F83C-5241-AF1F-F2300040457D}"/>
              </a:ext>
            </a:extLst>
          </p:cNvPr>
          <p:cNvPicPr>
            <a:picLocks noChangeAspect="1"/>
          </p:cNvPicPr>
          <p:nvPr/>
        </p:nvPicPr>
        <p:blipFill>
          <a:blip r:embed="rId7"/>
          <a:stretch>
            <a:fillRect/>
          </a:stretch>
        </p:blipFill>
        <p:spPr>
          <a:xfrm>
            <a:off x="5444747" y="4087329"/>
            <a:ext cx="2487795" cy="162950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11" name="Picture 10" descr="Chart, bar chart&#10;&#10;Description automatically generated">
            <a:extLst>
              <a:ext uri="{FF2B5EF4-FFF2-40B4-BE49-F238E27FC236}">
                <a16:creationId xmlns:a16="http://schemas.microsoft.com/office/drawing/2014/main" id="{506AB312-D6E4-824A-9893-3DA9A3A1564F}"/>
              </a:ext>
            </a:extLst>
          </p:cNvPr>
          <p:cNvPicPr>
            <a:picLocks noChangeAspect="1"/>
          </p:cNvPicPr>
          <p:nvPr/>
        </p:nvPicPr>
        <p:blipFill>
          <a:blip r:embed="rId8"/>
          <a:stretch>
            <a:fillRect/>
          </a:stretch>
        </p:blipFill>
        <p:spPr>
          <a:xfrm>
            <a:off x="8254275" y="4087329"/>
            <a:ext cx="2487795" cy="162950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80" name="Rectangle 79">
            <a:extLst>
              <a:ext uri="{FF2B5EF4-FFF2-40B4-BE49-F238E27FC236}">
                <a16:creationId xmlns:a16="http://schemas.microsoft.com/office/drawing/2014/main" id="{EEFC4D24-5CDD-40EF-BA9B-721AEEB3F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498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29" name="Picture 13">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1" name="Picture 15">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3" name="Rectangle 17">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9">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21">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23">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TextBox 25">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8" name="Rectangle 27">
            <a:extLst>
              <a:ext uri="{FF2B5EF4-FFF2-40B4-BE49-F238E27FC236}">
                <a16:creationId xmlns:a16="http://schemas.microsoft.com/office/drawing/2014/main" id="{689164D1-B734-4ACC-A493-0BE289A81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7E71B67-96FA-477A-B27B-E9EFF14C7F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2" name="Picture 31">
            <a:extLst>
              <a:ext uri="{FF2B5EF4-FFF2-40B4-BE49-F238E27FC236}">
                <a16:creationId xmlns:a16="http://schemas.microsoft.com/office/drawing/2014/main" id="{D8C9FC39-4B20-45CF-B7DB-8FB720B83D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4" name="Rectangle 33">
            <a:extLst>
              <a:ext uri="{FF2B5EF4-FFF2-40B4-BE49-F238E27FC236}">
                <a16:creationId xmlns:a16="http://schemas.microsoft.com/office/drawing/2014/main" id="{E460BDC7-0F4E-42A9-B758-C77C54B34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6E12EF-14E6-4787-9174-C41B245CE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D1EEBE0-F5D0-4B24-88D6-3F1552CAB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AE4B6-9503-FA42-B6DE-4FF778F4DE15}"/>
              </a:ext>
            </a:extLst>
          </p:cNvPr>
          <p:cNvSpPr>
            <a:spLocks noGrp="1"/>
          </p:cNvSpPr>
          <p:nvPr>
            <p:ph type="title"/>
          </p:nvPr>
        </p:nvSpPr>
        <p:spPr>
          <a:xfrm>
            <a:off x="1969804" y="3428998"/>
            <a:ext cx="2861811" cy="2268559"/>
          </a:xfrm>
        </p:spPr>
        <p:txBody>
          <a:bodyPr vert="horz" lIns="91440" tIns="45720" rIns="91440" bIns="45720" rtlCol="0" anchor="t">
            <a:normAutofit/>
          </a:bodyPr>
          <a:lstStyle/>
          <a:p>
            <a:r>
              <a:rPr lang="en-US" sz="3600"/>
              <a:t>Visualization</a:t>
            </a:r>
          </a:p>
        </p:txBody>
      </p:sp>
      <p:sp>
        <p:nvSpPr>
          <p:cNvPr id="3" name="Content Placeholder 2">
            <a:extLst>
              <a:ext uri="{FF2B5EF4-FFF2-40B4-BE49-F238E27FC236}">
                <a16:creationId xmlns:a16="http://schemas.microsoft.com/office/drawing/2014/main" id="{854F68F9-EB56-0541-BCBC-AE6D5143C7E9}"/>
              </a:ext>
            </a:extLst>
          </p:cNvPr>
          <p:cNvSpPr>
            <a:spLocks noGrp="1"/>
          </p:cNvSpPr>
          <p:nvPr>
            <p:ph idx="1"/>
          </p:nvPr>
        </p:nvSpPr>
        <p:spPr>
          <a:xfrm>
            <a:off x="2124907" y="2268786"/>
            <a:ext cx="2706708" cy="1160213"/>
          </a:xfrm>
        </p:spPr>
        <p:txBody>
          <a:bodyPr vert="horz" lIns="91440" tIns="0" rIns="91440" bIns="45720" rtlCol="0" anchor="b">
            <a:normAutofit/>
          </a:bodyPr>
          <a:lstStyle/>
          <a:p>
            <a:pPr marL="0" indent="0" algn="r">
              <a:buNone/>
            </a:pPr>
            <a:r>
              <a:rPr lang="en-US" sz="1600"/>
              <a:t>More plots  of categorical variables</a:t>
            </a:r>
          </a:p>
        </p:txBody>
      </p:sp>
      <p:pic>
        <p:nvPicPr>
          <p:cNvPr id="5" name="Picture 4" descr="Chart, bar chart&#10;&#10;Description automatically generated">
            <a:extLst>
              <a:ext uri="{FF2B5EF4-FFF2-40B4-BE49-F238E27FC236}">
                <a16:creationId xmlns:a16="http://schemas.microsoft.com/office/drawing/2014/main" id="{FE6C8941-22CA-FF48-AFD7-5D56BEC2077C}"/>
              </a:ext>
            </a:extLst>
          </p:cNvPr>
          <p:cNvPicPr>
            <a:picLocks noChangeAspect="1"/>
          </p:cNvPicPr>
          <p:nvPr/>
        </p:nvPicPr>
        <p:blipFill>
          <a:blip r:embed="rId5"/>
          <a:stretch>
            <a:fillRect/>
          </a:stretch>
        </p:blipFill>
        <p:spPr>
          <a:xfrm>
            <a:off x="5735486" y="646701"/>
            <a:ext cx="4715843" cy="310066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9" name="Picture 8" descr="Chart, bar chart&#10;&#10;Description automatically generated">
            <a:extLst>
              <a:ext uri="{FF2B5EF4-FFF2-40B4-BE49-F238E27FC236}">
                <a16:creationId xmlns:a16="http://schemas.microsoft.com/office/drawing/2014/main" id="{89BCD37A-ED98-9844-BAA8-16869FDB3BF2}"/>
              </a:ext>
            </a:extLst>
          </p:cNvPr>
          <p:cNvPicPr>
            <a:picLocks noChangeAspect="1"/>
          </p:cNvPicPr>
          <p:nvPr/>
        </p:nvPicPr>
        <p:blipFill>
          <a:blip r:embed="rId6"/>
          <a:stretch>
            <a:fillRect/>
          </a:stretch>
        </p:blipFill>
        <p:spPr>
          <a:xfrm>
            <a:off x="5444747" y="4311279"/>
            <a:ext cx="2487795" cy="166682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7" name="Picture 6" descr="Chart, bar chart&#10;&#10;Description automatically generated">
            <a:extLst>
              <a:ext uri="{FF2B5EF4-FFF2-40B4-BE49-F238E27FC236}">
                <a16:creationId xmlns:a16="http://schemas.microsoft.com/office/drawing/2014/main" id="{3853F255-8070-ED42-8881-2EB2626D7C8B}"/>
              </a:ext>
            </a:extLst>
          </p:cNvPr>
          <p:cNvPicPr>
            <a:picLocks noChangeAspect="1"/>
          </p:cNvPicPr>
          <p:nvPr/>
        </p:nvPicPr>
        <p:blipFill>
          <a:blip r:embed="rId7"/>
          <a:stretch>
            <a:fillRect/>
          </a:stretch>
        </p:blipFill>
        <p:spPr>
          <a:xfrm>
            <a:off x="8254275" y="4323717"/>
            <a:ext cx="2487795" cy="164194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0" name="Rectangle 39">
            <a:extLst>
              <a:ext uri="{FF2B5EF4-FFF2-40B4-BE49-F238E27FC236}">
                <a16:creationId xmlns:a16="http://schemas.microsoft.com/office/drawing/2014/main" id="{312452E7-0627-472E-836E-A841639D7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7181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
  <TotalTime>139</TotalTime>
  <Words>499</Words>
  <Application>Microsoft Macintosh PowerPoint</Application>
  <PresentationFormat>Widescreen</PresentationFormat>
  <Paragraphs>48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MS Shell Dlg 2</vt:lpstr>
      <vt:lpstr>Wingdings</vt:lpstr>
      <vt:lpstr>Wingdings 3</vt:lpstr>
      <vt:lpstr>Madison</vt:lpstr>
      <vt:lpstr>Analysis of Stroke Dataset and Building Logistic Regression and K Means Clustering Models </vt:lpstr>
      <vt:lpstr>Overview</vt:lpstr>
      <vt:lpstr>Data</vt:lpstr>
      <vt:lpstr>Data Preprocessing</vt:lpstr>
      <vt:lpstr>Visualization</vt:lpstr>
      <vt:lpstr>Visualization</vt:lpstr>
      <vt:lpstr>Visualization</vt:lpstr>
      <vt:lpstr>Visualization</vt:lpstr>
      <vt:lpstr>Visualization</vt:lpstr>
      <vt:lpstr>Balancing the stroke variable</vt:lpstr>
      <vt:lpstr>Feature selection</vt:lpstr>
      <vt:lpstr>Splitting the data before training</vt:lpstr>
      <vt:lpstr>Logistic Regression</vt:lpstr>
      <vt:lpstr>K-Means Clustering</vt:lpstr>
      <vt:lpstr>K- Means clustering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Stroke Dataset and Building Logistic Regression and K Means Clustering Models </dc:title>
  <dc:creator>Ameya Rajesh Kelaskar</dc:creator>
  <cp:lastModifiedBy>Ameya Rajesh Kelaskar</cp:lastModifiedBy>
  <cp:revision>9</cp:revision>
  <dcterms:created xsi:type="dcterms:W3CDTF">2021-07-19T00:56:33Z</dcterms:created>
  <dcterms:modified xsi:type="dcterms:W3CDTF">2021-07-19T03:15:52Z</dcterms:modified>
</cp:coreProperties>
</file>